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9" r:id="rId4"/>
    <p:sldId id="277" r:id="rId5"/>
    <p:sldId id="259" r:id="rId6"/>
    <p:sldId id="263" r:id="rId7"/>
    <p:sldId id="260" r:id="rId8"/>
    <p:sldId id="278" r:id="rId9"/>
    <p:sldId id="262" r:id="rId10"/>
    <p:sldId id="276" r:id="rId11"/>
    <p:sldId id="266" r:id="rId12"/>
    <p:sldId id="261" r:id="rId13"/>
    <p:sldId id="275" r:id="rId14"/>
    <p:sldId id="269" r:id="rId15"/>
    <p:sldId id="268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79847" autoAdjust="0"/>
  </p:normalViewPr>
  <p:slideViewPr>
    <p:cSldViewPr snapToGrid="0">
      <p:cViewPr varScale="1">
        <p:scale>
          <a:sx n="62" d="100"/>
          <a:sy n="62" d="100"/>
        </p:scale>
        <p:origin x="136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3770-0B0A-4CBC-A238-2857B220587C}" type="datetimeFigureOut">
              <a:rPr lang="zh-TW" altLang="en-US" smtClean="0"/>
              <a:pPr/>
              <a:t>2024/7/18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7134-5FA4-4C98-A9D0-95A05F2306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2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7134-5FA4-4C98-A9D0-95A05F23067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12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7134-5FA4-4C98-A9D0-95A05F23067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43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新版首頁是以電子資源入口網的概念去設計的，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7134-5FA4-4C98-A9D0-95A05F23067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25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7134-5FA4-4C98-A9D0-95A05F23067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75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7134-5FA4-4C98-A9D0-95A05F23067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860-F8C7-4A01-BCFC-21975F616564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143-9CE7-4927-9AE8-DEDE3D45906B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66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07FA-0028-454D-ADF0-7A1E4E0C0292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89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FC47-F05C-4901-83F2-41B7F15CE119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4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DAD8-B563-4A9F-B5D3-BC2DDD598DCE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D5BD-1FCE-48DC-8F96-CF585ED84AD5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7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8F5-08D4-4D80-91B5-42429DD740DD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8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5183-C6E7-40A8-83AE-B682BFF335CA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0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2257-614D-4471-9121-99C1F2B34BA2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飛資得醫學資訊公司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96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CFC684-9E37-4022-8E7A-261394BA3263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飛資得醫學資訊公司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9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A192-48B1-4540-9470-EFA4C2478E8B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26839"/>
            <a:ext cx="10058400" cy="875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21579"/>
            <a:ext cx="10058400" cy="46475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216A75-6169-45E7-8B5D-30E0C330C7C9}" type="datetime1">
              <a:rPr lang="zh-TW" altLang="en-US" smtClean="0"/>
              <a:t>2024/7/18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飛資得醫學資訊公司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E02043-AECF-475B-B8A5-B71C37CE7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7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6600" dirty="0"/>
              <a:t>Research Eyes</a:t>
            </a:r>
            <a:br>
              <a:rPr lang="en-US" altLang="zh-TW" sz="6600" dirty="0"/>
            </a:br>
            <a:r>
              <a:rPr lang="zh-TW" altLang="en-US" sz="6600" dirty="0"/>
              <a:t>電子資源查詢系統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1506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08" name="AutoShape 4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04846"/>
              </p:ext>
            </p:extLst>
          </p:nvPr>
        </p:nvGraphicFramePr>
        <p:xfrm>
          <a:off x="1547445" y="535109"/>
          <a:ext cx="9308123" cy="707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8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高雄榮民總醫院圖書館</a:t>
                      </a:r>
                      <a:endParaRPr lang="zh-TW" altLang="en-US" sz="4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103BD70-B116-4C1D-9626-9A7D8424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" y="3445848"/>
            <a:ext cx="7143345" cy="246917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2019D36-3062-427E-BF99-A6FD55B9B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9" y="1029185"/>
            <a:ext cx="7077782" cy="21986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進階檢索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62191" y="1004811"/>
            <a:ext cx="4633717" cy="495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點選進階查詢後，會進入進階查詢的頁面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可增加檢索條件，縮小查詢結果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點選    可新增搜尋欄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點選    可刪除搜尋欄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可限定資料類型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452290" y="1372099"/>
            <a:ext cx="804041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31229" y="4259551"/>
            <a:ext cx="6823841" cy="1097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cxnSpLocks/>
            <a:stCxn id="15" idx="2"/>
          </p:cNvCxnSpPr>
          <p:nvPr/>
        </p:nvCxnSpPr>
        <p:spPr>
          <a:xfrm flipH="1">
            <a:off x="5582153" y="1860830"/>
            <a:ext cx="1272158" cy="2125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95911330-DC91-4177-9054-38196B97E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394" y="2013861"/>
            <a:ext cx="374267" cy="32812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69EDAA-498E-4A81-85C1-F8A64AF2E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221" y="2384718"/>
            <a:ext cx="266714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A224BE-5580-4DD5-B373-76BA4462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48" y="3824308"/>
            <a:ext cx="8476237" cy="22584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瀏覽檢索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722557" y="1122794"/>
            <a:ext cx="9812921" cy="49732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/>
              <a:t>提供瀏覽檢索的功能：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800" dirty="0"/>
              <a:t>資料庫提供</a:t>
            </a:r>
            <a:r>
              <a:rPr lang="en-US" altLang="zh-TW" sz="2800" dirty="0"/>
              <a:t>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400" dirty="0"/>
              <a:t>全部瀏覽、主題瀏覽、出版商瀏覽、試用資源、新到資源。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800" dirty="0"/>
              <a:t>電子期刊提供</a:t>
            </a:r>
            <a:r>
              <a:rPr lang="en-US" altLang="zh-TW" sz="2800" dirty="0"/>
              <a:t>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400" dirty="0"/>
              <a:t>全部瀏覽、主題瀏覽、資料庫平台瀏覽、出版商瀏覽、試用資源、新到資源、期刊指標</a:t>
            </a:r>
            <a:endParaRPr lang="en-US" altLang="zh-TW" sz="2400" dirty="0"/>
          </a:p>
          <a:p>
            <a:pPr lvl="2">
              <a:buFont typeface="Wingdings" panose="05000000000000000000" pitchFamily="2" charset="2"/>
              <a:buChar char="u"/>
            </a:pP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477626" y="4808949"/>
            <a:ext cx="6556646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0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/>
          <a:stretch/>
        </p:blipFill>
        <p:spPr bwMode="auto">
          <a:xfrm>
            <a:off x="524256" y="1362344"/>
            <a:ext cx="6006964" cy="445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896" y="158908"/>
            <a:ext cx="10281036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瀏覽檢索</a:t>
            </a:r>
            <a:r>
              <a:rPr lang="en-US" altLang="zh-TW" dirty="0"/>
              <a:t>(</a:t>
            </a:r>
            <a:r>
              <a:rPr lang="zh-TW" altLang="en-US" dirty="0"/>
              <a:t>例</a:t>
            </a:r>
            <a:r>
              <a:rPr lang="en-US" altLang="zh-TW" dirty="0"/>
              <a:t>:</a:t>
            </a:r>
            <a:r>
              <a:rPr lang="zh-TW" altLang="en-US" dirty="0"/>
              <a:t>全部瀏覽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984299" y="1130056"/>
            <a:ext cx="4916153" cy="495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例如，欲查找的電子資料庫，其第一個字母為開頭：</a:t>
            </a:r>
            <a:endParaRPr lang="en-US" altLang="zh-TW" sz="2400" dirty="0"/>
          </a:p>
          <a:p>
            <a:pPr marL="201168" lvl="1" indent="0">
              <a:buNone/>
            </a:pPr>
            <a:r>
              <a:rPr lang="en-US" altLang="zh-TW" sz="2400" dirty="0"/>
              <a:t>Step1:</a:t>
            </a:r>
            <a:r>
              <a:rPr lang="zh-TW" altLang="en-US" sz="2400" dirty="0"/>
              <a:t>資源類型選擇</a:t>
            </a:r>
            <a:r>
              <a:rPr lang="en-US" altLang="zh-TW" sz="2400" dirty="0"/>
              <a:t>”</a:t>
            </a:r>
            <a:r>
              <a:rPr lang="zh-TW" altLang="en-US" sz="2400" dirty="0"/>
              <a:t>資料庫</a:t>
            </a:r>
            <a:r>
              <a:rPr lang="en-US" altLang="zh-TW" sz="2400" dirty="0"/>
              <a:t>”</a:t>
            </a:r>
          </a:p>
          <a:p>
            <a:pPr marL="201168" lvl="1" indent="0">
              <a:buNone/>
            </a:pPr>
            <a:r>
              <a:rPr lang="en-US" altLang="zh-TW" sz="2400" dirty="0"/>
              <a:t>Step2:</a:t>
            </a:r>
            <a:r>
              <a:rPr lang="zh-TW" altLang="en-US" sz="2400" dirty="0"/>
              <a:t>點選</a:t>
            </a:r>
            <a:r>
              <a:rPr lang="en-US" altLang="zh-TW" sz="2400" dirty="0"/>
              <a:t>”</a:t>
            </a:r>
            <a:r>
              <a:rPr lang="zh-TW" altLang="en-US" sz="2400" dirty="0"/>
              <a:t>題名篩選</a:t>
            </a:r>
            <a:r>
              <a:rPr lang="en-US" altLang="zh-TW" sz="2400" dirty="0"/>
              <a:t>”</a:t>
            </a:r>
          </a:p>
          <a:p>
            <a:pPr marL="201168" lvl="1" indent="0">
              <a:buNone/>
            </a:pPr>
            <a:r>
              <a:rPr lang="en-US" altLang="zh-TW" sz="2400" dirty="0"/>
              <a:t>Step3:</a:t>
            </a:r>
            <a:r>
              <a:rPr lang="zh-TW" altLang="en-US" sz="2400" dirty="0"/>
              <a:t>點選”</a:t>
            </a:r>
            <a:r>
              <a:rPr lang="en-US" altLang="zh-TW" sz="2400" dirty="0"/>
              <a:t>A”</a:t>
            </a:r>
            <a:r>
              <a:rPr lang="zh-TW" altLang="en-US" sz="2400" dirty="0"/>
              <a:t>字母，下方即會出現第一個字母為</a:t>
            </a:r>
            <a:r>
              <a:rPr lang="en-US" altLang="zh-TW" sz="2400" dirty="0"/>
              <a:t>A</a:t>
            </a:r>
            <a:r>
              <a:rPr lang="zh-TW" altLang="en-US" sz="2400" dirty="0"/>
              <a:t>開頭的電子期列表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732994" y="2370361"/>
            <a:ext cx="210207" cy="320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943201" y="2599209"/>
            <a:ext cx="1615457" cy="147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84976" y="3964766"/>
            <a:ext cx="3484688" cy="294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7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檢索簡目列表</a:t>
            </a: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>
          <a:xfrm>
            <a:off x="552239" y="1064525"/>
            <a:ext cx="10379617" cy="4726082"/>
          </a:xfrm>
        </p:spPr>
        <p:txBody>
          <a:bodyPr>
            <a:normAutofit/>
          </a:bodyPr>
          <a:lstStyle/>
          <a:p>
            <a:r>
              <a:rPr lang="zh-TW" altLang="en-US" dirty="0"/>
              <a:t>資源清單列表中提供以下功能，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問題通報</a:t>
            </a:r>
            <a:r>
              <a:rPr lang="en-US" altLang="zh-TW" dirty="0"/>
              <a:t>(</a:t>
            </a:r>
            <a:r>
              <a:rPr lang="zh-TW" altLang="en-US" dirty="0"/>
              <a:t>需登入</a:t>
            </a:r>
            <a:r>
              <a:rPr lang="en-US" altLang="zh-TW" dirty="0"/>
              <a:t>):</a:t>
            </a:r>
            <a:r>
              <a:rPr lang="zh-TW" altLang="en-US" dirty="0"/>
              <a:t>若資源使用上有任何問題，可使用此功能通報圖書館。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簡介：點選後可察看詳細資訊。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❤️</a:t>
            </a:r>
            <a:r>
              <a:rPr lang="zh-TW" altLang="en-US" dirty="0"/>
              <a:t>收藏</a:t>
            </a:r>
            <a:r>
              <a:rPr lang="en-US" altLang="zh-TW" dirty="0"/>
              <a:t>(</a:t>
            </a:r>
            <a:r>
              <a:rPr lang="zh-TW" altLang="en-US" dirty="0"/>
              <a:t>需登入</a:t>
            </a:r>
            <a:r>
              <a:rPr lang="en-US" altLang="zh-TW" dirty="0"/>
              <a:t>):</a:t>
            </a:r>
            <a:r>
              <a:rPr lang="zh-TW" altLang="en-US" dirty="0"/>
              <a:t>提供資源收藏功能。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👍</a:t>
            </a:r>
            <a:r>
              <a:rPr lang="zh-TW" altLang="en-US" dirty="0"/>
              <a:t>推薦</a:t>
            </a:r>
            <a:r>
              <a:rPr lang="en-US" altLang="zh-TW" dirty="0"/>
              <a:t>(</a:t>
            </a:r>
            <a:r>
              <a:rPr lang="zh-TW" altLang="en-US" dirty="0"/>
              <a:t>需登入</a:t>
            </a:r>
            <a:r>
              <a:rPr lang="en-US" altLang="zh-TW" dirty="0"/>
              <a:t>):</a:t>
            </a:r>
            <a:r>
              <a:rPr lang="zh-TW" altLang="en-US" dirty="0"/>
              <a:t>提供資源推薦功能。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👁️</a:t>
            </a:r>
            <a:r>
              <a:rPr lang="zh-TW" altLang="en-US" dirty="0"/>
              <a:t>點閱</a:t>
            </a:r>
            <a:r>
              <a:rPr lang="en-US" altLang="zh-TW" dirty="0"/>
              <a:t>:</a:t>
            </a:r>
            <a:r>
              <a:rPr lang="zh-TW" altLang="en-US" dirty="0"/>
              <a:t>顯示該資源的點閱次數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BD682C6-CB55-083F-8078-5D06B2DA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32" y="3894689"/>
            <a:ext cx="9541067" cy="28044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3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資源詳目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10532" y="871496"/>
            <a:ext cx="11332208" cy="4647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/>
              <a:t>點選簡介後，畫面下方會展開該資源的相關介紹</a:t>
            </a:r>
            <a:endParaRPr lang="en-US" altLang="zh-TW" sz="28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E71E36C-9241-5169-3A03-64CC7316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5" y="1359677"/>
            <a:ext cx="11044853" cy="51207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11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37886F1-7947-4A99-9577-086EEEB7B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2" b="78513"/>
          <a:stretch/>
        </p:blipFill>
        <p:spPr>
          <a:xfrm>
            <a:off x="30921" y="927097"/>
            <a:ext cx="6800199" cy="2339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個人化服務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063408" y="1221579"/>
            <a:ext cx="4092271" cy="4647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點選畫面右上方</a:t>
            </a:r>
            <a:r>
              <a:rPr lang="en-US" altLang="zh-TW" sz="2400" dirty="0"/>
              <a:t>“</a:t>
            </a:r>
            <a:r>
              <a:rPr lang="zh-TW" altLang="en-US" sz="2400" dirty="0"/>
              <a:t>登入</a:t>
            </a:r>
            <a:r>
              <a:rPr lang="en-US" altLang="zh-TW" sz="2400" dirty="0"/>
              <a:t>”</a:t>
            </a:r>
            <a:r>
              <a:rPr lang="zh-TW" altLang="en-US" sz="2400" dirty="0"/>
              <a:t>，即可使用各項個人化服務：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/>
              <a:t>收藏</a:t>
            </a:r>
            <a:endParaRPr lang="en-US" altLang="zh-TW" sz="22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/>
              <a:t>推薦</a:t>
            </a:r>
            <a:endParaRPr lang="en-US" altLang="zh-TW" sz="22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/>
              <a:t>問題通報</a:t>
            </a:r>
            <a:endParaRPr lang="en-US" altLang="zh-TW" sz="22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76950" y="908047"/>
            <a:ext cx="581026" cy="294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cxnSpLocks/>
            <a:stCxn id="8" idx="2"/>
          </p:cNvCxnSpPr>
          <p:nvPr/>
        </p:nvCxnSpPr>
        <p:spPr>
          <a:xfrm flipH="1">
            <a:off x="6350877" y="1202529"/>
            <a:ext cx="16586" cy="21198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1648B885-9B9D-4A8F-9D02-5362FE0ED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41" y="3535116"/>
            <a:ext cx="7373066" cy="31639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82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318479"/>
            <a:ext cx="7629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個人化服務</a:t>
            </a:r>
            <a:r>
              <a:rPr lang="en-US" altLang="zh-TW" dirty="0"/>
              <a:t>(</a:t>
            </a:r>
            <a:r>
              <a:rPr lang="zh-TW" altLang="en-US" dirty="0"/>
              <a:t>收藏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739268" y="983481"/>
            <a:ext cx="4092271" cy="4647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若對某一資源想進行收藏，以便日後方便查找，可使用收藏功能：</a:t>
            </a:r>
            <a:endParaRPr lang="en-US" altLang="zh-TW" sz="2400" dirty="0"/>
          </a:p>
          <a:p>
            <a:pPr marL="384048" lvl="2" indent="0">
              <a:buNone/>
            </a:pPr>
            <a:r>
              <a:rPr lang="en-US" altLang="zh-TW" sz="2200" dirty="0"/>
              <a:t>Step1:</a:t>
            </a:r>
            <a:r>
              <a:rPr lang="zh-TW" altLang="en-US" sz="2200" dirty="0"/>
              <a:t>點選該資源右下方的</a:t>
            </a:r>
            <a:endParaRPr lang="en-US" altLang="zh-TW" sz="2200" dirty="0"/>
          </a:p>
          <a:p>
            <a:pPr marL="384048" lvl="2" indent="0">
              <a:buNone/>
            </a:pPr>
            <a:r>
              <a:rPr lang="en-US" altLang="zh-TW" sz="2200" dirty="0"/>
              <a:t>Step2:</a:t>
            </a:r>
            <a:r>
              <a:rPr lang="zh-TW" altLang="en-US" sz="2200" dirty="0"/>
              <a:t>再至上方選單點選我的資源</a:t>
            </a:r>
            <a:endParaRPr lang="en-US" altLang="zh-TW" sz="2200" dirty="0"/>
          </a:p>
          <a:p>
            <a:pPr marL="384048" lvl="2" indent="0">
              <a:buNone/>
            </a:pPr>
            <a:r>
              <a:rPr lang="en-US" altLang="zh-TW" sz="2200" dirty="0"/>
              <a:t>Step3:</a:t>
            </a:r>
            <a:r>
              <a:rPr lang="zh-TW" altLang="en-US" sz="2200" dirty="0"/>
              <a:t>點選資料類型，即可找到被收藏的資源</a:t>
            </a:r>
            <a:endParaRPr lang="en-US" altLang="zh-TW" sz="2200" dirty="0"/>
          </a:p>
          <a:p>
            <a:pPr marL="384048" lvl="2" indent="0">
              <a:buNone/>
            </a:pPr>
            <a:r>
              <a:rPr lang="zh-TW" altLang="en-US" sz="2200" dirty="0"/>
              <a:t>註：若要取消對該資源的收藏，請點選資源右方的</a:t>
            </a:r>
            <a:r>
              <a:rPr lang="en-US" altLang="zh-TW" sz="2200" dirty="0"/>
              <a:t>x</a:t>
            </a:r>
            <a:r>
              <a:rPr lang="zh-TW" altLang="en-US" sz="2200" dirty="0"/>
              <a:t>符號。</a:t>
            </a:r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017477" y="2860432"/>
            <a:ext cx="499755" cy="253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91" y="2024138"/>
            <a:ext cx="558975" cy="46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6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2543177"/>
            <a:ext cx="7629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個人化服務</a:t>
            </a:r>
            <a:r>
              <a:rPr lang="en-US" altLang="zh-TW" dirty="0"/>
              <a:t>(</a:t>
            </a:r>
            <a:r>
              <a:rPr lang="zh-TW" altLang="en-US" dirty="0"/>
              <a:t>推薦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09903" y="1168571"/>
            <a:ext cx="11782097" cy="4647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若想推薦某一資源，可使用推薦功能：</a:t>
            </a:r>
            <a:endParaRPr lang="en-US" altLang="zh-TW" sz="2400" dirty="0"/>
          </a:p>
          <a:p>
            <a:pPr marL="384048" lvl="2" indent="0">
              <a:buNone/>
            </a:pPr>
            <a:r>
              <a:rPr lang="en-US" altLang="zh-TW" sz="2200" dirty="0"/>
              <a:t>Step1:</a:t>
            </a:r>
            <a:r>
              <a:rPr lang="zh-TW" altLang="en-US" sz="2200" dirty="0"/>
              <a:t>點選該資源右下方的　  即可</a:t>
            </a:r>
            <a:endParaRPr lang="en-US" altLang="zh-TW" sz="22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743411" y="4042845"/>
            <a:ext cx="536028" cy="388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69" y="1536087"/>
            <a:ext cx="499200" cy="4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7" y="2973092"/>
            <a:ext cx="6307015" cy="331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39" y="1119910"/>
            <a:ext cx="6846277" cy="18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551" y="158908"/>
            <a:ext cx="10526381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個人化服務</a:t>
            </a:r>
            <a:r>
              <a:rPr lang="en-US" altLang="zh-TW" dirty="0"/>
              <a:t>(</a:t>
            </a:r>
            <a:r>
              <a:rPr lang="zh-TW" altLang="en-US" dirty="0"/>
              <a:t>問題通報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513982" y="1298873"/>
            <a:ext cx="4518991" cy="4647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若在使用各項資源上有任何問題，可使用問題通報功能：</a:t>
            </a:r>
            <a:endParaRPr lang="en-US" altLang="zh-TW" sz="2400" dirty="0"/>
          </a:p>
          <a:p>
            <a:pPr marL="384048" lvl="2" indent="0">
              <a:buNone/>
            </a:pPr>
            <a:r>
              <a:rPr lang="en-US" altLang="zh-TW" sz="2200" dirty="0"/>
              <a:t>Step1:</a:t>
            </a:r>
            <a:r>
              <a:rPr lang="zh-TW" altLang="en-US" sz="2200" dirty="0"/>
              <a:t>點選該資源下方的</a:t>
            </a:r>
            <a:endParaRPr lang="en-US" altLang="zh-TW" sz="2200" dirty="0"/>
          </a:p>
          <a:p>
            <a:pPr marL="384048" lvl="2" indent="0">
              <a:buNone/>
            </a:pPr>
            <a:r>
              <a:rPr lang="en-US" altLang="zh-TW" sz="2200" dirty="0"/>
              <a:t>Step2:</a:t>
            </a:r>
            <a:r>
              <a:rPr lang="zh-TW" altLang="en-US" sz="2200" dirty="0"/>
              <a:t>在彈出視窗中輸入主旨、電子信箱及問題內容</a:t>
            </a:r>
            <a:endParaRPr lang="en-US" altLang="zh-TW" sz="2200" dirty="0"/>
          </a:p>
          <a:p>
            <a:pPr marL="384048" lvl="2" indent="0">
              <a:buNone/>
            </a:pPr>
            <a:r>
              <a:rPr lang="en-US" altLang="zh-TW" sz="2200" dirty="0"/>
              <a:t>Step3:</a:t>
            </a:r>
            <a:r>
              <a:rPr lang="zh-TW" altLang="en-US" sz="2200" dirty="0"/>
              <a:t>點選送出，圖書館則會收到通知，開始進行處理。</a:t>
            </a:r>
            <a:endParaRPr lang="en-US" altLang="zh-TW" sz="2200" dirty="0"/>
          </a:p>
          <a:p>
            <a:pPr marL="384048" lvl="2" indent="0">
              <a:buNone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43855" y="6432307"/>
            <a:ext cx="4822804" cy="365125"/>
          </a:xfrm>
        </p:spPr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59" y="1947180"/>
            <a:ext cx="851992" cy="38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24970" y="2336153"/>
            <a:ext cx="693683" cy="378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1" idx="3"/>
          </p:cNvCxnSpPr>
          <p:nvPr/>
        </p:nvCxnSpPr>
        <p:spPr>
          <a:xfrm>
            <a:off x="1618653" y="2525340"/>
            <a:ext cx="561839" cy="569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1241" y="1248084"/>
            <a:ext cx="9610477" cy="46475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/>
              <a:t>本系統提供使用者一個簡易快速的檢索介面，可查詢資料庫、電子期刊等電子資源。</a:t>
            </a:r>
            <a:endParaRPr lang="en-US" altLang="zh-TW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/>
              <a:t>電子資源的形式及數量一直在持續增加，虛擬資源的整合管理成為圖書館逐漸重視的課題。為了更便捷的電子資源整合管理機制，以及增加使用者查找電子資源的便利性，以及提高使用者使用電子資源的滿意度，圖書館建置了</a:t>
            </a:r>
            <a:r>
              <a:rPr lang="zh-TW" altLang="en-US" sz="2800" b="1" dirty="0"/>
              <a:t>數位資源整合查詢系統</a:t>
            </a:r>
            <a:r>
              <a:rPr lang="zh-TW" altLang="en-US" sz="2800" dirty="0"/>
              <a:t>，來做為圖書館電子資源的整合管理介面。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58631D-BD70-4353-AD2D-10DCDAB5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9E719E-5682-44F6-AAFE-A189BC9E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3CE7A16A-5A40-4E18-8FF7-AAD7C6B579B6}"/>
              </a:ext>
            </a:extLst>
          </p:cNvPr>
          <p:cNvGrpSpPr/>
          <p:nvPr/>
        </p:nvGrpSpPr>
        <p:grpSpPr>
          <a:xfrm>
            <a:off x="471733" y="2145982"/>
            <a:ext cx="4030551" cy="2484073"/>
            <a:chOff x="484173" y="2063979"/>
            <a:chExt cx="4031076" cy="2484073"/>
          </a:xfrm>
        </p:grpSpPr>
        <p:grpSp>
          <p:nvGrpSpPr>
            <p:cNvPr id="133" name="组合 6">
              <a:extLst>
                <a:ext uri="{FF2B5EF4-FFF2-40B4-BE49-F238E27FC236}">
                  <a16:creationId xmlns:a16="http://schemas.microsoft.com/office/drawing/2014/main" id="{2FDDC0FE-0D56-4979-8C29-E68B13C9CE53}"/>
                </a:ext>
              </a:extLst>
            </p:cNvPr>
            <p:cNvGrpSpPr/>
            <p:nvPr/>
          </p:nvGrpSpPr>
          <p:grpSpPr>
            <a:xfrm>
              <a:off x="484173" y="2063979"/>
              <a:ext cx="4031076" cy="2484073"/>
              <a:chOff x="494547" y="1551020"/>
              <a:chExt cx="3023701" cy="1863297"/>
            </a:xfrm>
          </p:grpSpPr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ED296793-C97B-46F9-9CC0-450BCEC7FE65}"/>
                  </a:ext>
                </a:extLst>
              </p:cNvPr>
              <p:cNvSpPr/>
              <p:nvPr/>
            </p:nvSpPr>
            <p:spPr>
              <a:xfrm>
                <a:off x="494547" y="1588596"/>
                <a:ext cx="3023701" cy="18257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69"/>
                <a:endParaRPr lang="zh-CN" alt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TextBox 29">
                <a:extLst>
                  <a:ext uri="{FF2B5EF4-FFF2-40B4-BE49-F238E27FC236}">
                    <a16:creationId xmlns:a16="http://schemas.microsoft.com/office/drawing/2014/main" id="{5037F9E0-3238-4283-9319-46676F9A5860}"/>
                  </a:ext>
                </a:extLst>
              </p:cNvPr>
              <p:cNvSpPr txBox="1"/>
              <p:nvPr/>
            </p:nvSpPr>
            <p:spPr>
              <a:xfrm>
                <a:off x="494547" y="1551020"/>
                <a:ext cx="3023701" cy="28474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09569"/>
                <a:r>
                  <a:rPr lang="zh-TW" altLang="en-US" sz="1867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響應式網頁設計</a:t>
                </a:r>
                <a:r>
                  <a:rPr lang="en-US" altLang="zh-TW" sz="1867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(RWD)</a:t>
                </a:r>
                <a:r>
                  <a:rPr lang="zh-TW" altLang="en-US" sz="1867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p:grpSp>
        <p:grpSp>
          <p:nvGrpSpPr>
            <p:cNvPr id="134" name="组 1">
              <a:extLst>
                <a:ext uri="{FF2B5EF4-FFF2-40B4-BE49-F238E27FC236}">
                  <a16:creationId xmlns:a16="http://schemas.microsoft.com/office/drawing/2014/main" id="{BE26EB03-53B5-4698-8738-5EA3C4821506}"/>
                </a:ext>
              </a:extLst>
            </p:cNvPr>
            <p:cNvGrpSpPr/>
            <p:nvPr/>
          </p:nvGrpSpPr>
          <p:grpSpPr>
            <a:xfrm>
              <a:off x="1891052" y="2798953"/>
              <a:ext cx="1449912" cy="1168883"/>
              <a:chOff x="3790446" y="1273681"/>
              <a:chExt cx="5254602" cy="4236130"/>
            </a:xfrm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208" name="组 2">
                <a:extLst>
                  <a:ext uri="{FF2B5EF4-FFF2-40B4-BE49-F238E27FC236}">
                    <a16:creationId xmlns:a16="http://schemas.microsoft.com/office/drawing/2014/main" id="{544AD487-1CF1-4518-9D67-DA2D6DB80DCB}"/>
                  </a:ext>
                </a:extLst>
              </p:cNvPr>
              <p:cNvGrpSpPr/>
              <p:nvPr/>
            </p:nvGrpSpPr>
            <p:grpSpPr>
              <a:xfrm>
                <a:off x="3908139" y="1384871"/>
                <a:ext cx="5019217" cy="3246123"/>
                <a:chOff x="3244415" y="2098431"/>
                <a:chExt cx="5703172" cy="3688466"/>
              </a:xfrm>
            </p:grpSpPr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93AB3C84-4B56-41EF-A5CE-80E388853DDF}"/>
                    </a:ext>
                  </a:extLst>
                </p:cNvPr>
                <p:cNvSpPr/>
                <p:nvPr/>
              </p:nvSpPr>
              <p:spPr>
                <a:xfrm>
                  <a:off x="3244415" y="3013911"/>
                  <a:ext cx="5703172" cy="27729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D491230-8089-4165-900A-2D511D45C19A}"/>
                    </a:ext>
                  </a:extLst>
                </p:cNvPr>
                <p:cNvSpPr/>
                <p:nvPr/>
              </p:nvSpPr>
              <p:spPr>
                <a:xfrm>
                  <a:off x="3244415" y="2416787"/>
                  <a:ext cx="5703172" cy="59712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C5CFFDDF-3CC7-42D2-BEB9-B4E04CAE666F}"/>
                    </a:ext>
                  </a:extLst>
                </p:cNvPr>
                <p:cNvSpPr/>
                <p:nvPr/>
              </p:nvSpPr>
              <p:spPr>
                <a:xfrm>
                  <a:off x="3244415" y="2098431"/>
                  <a:ext cx="5703172" cy="423682"/>
                </a:xfrm>
                <a:prstGeom prst="rect">
                  <a:avLst/>
                </a:prstGeom>
                <a:solidFill>
                  <a:srgbClr val="F1AC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475DA3AB-2194-4367-B58D-1C6143A74A27}"/>
                    </a:ext>
                  </a:extLst>
                </p:cNvPr>
                <p:cNvSpPr/>
                <p:nvPr/>
              </p:nvSpPr>
              <p:spPr>
                <a:xfrm>
                  <a:off x="3353009" y="2174344"/>
                  <a:ext cx="131589" cy="12218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0A937ECA-E28F-486E-9692-2BE4D059E728}"/>
                    </a:ext>
                  </a:extLst>
                </p:cNvPr>
                <p:cNvSpPr/>
                <p:nvPr/>
              </p:nvSpPr>
              <p:spPr>
                <a:xfrm>
                  <a:off x="3502744" y="2174344"/>
                  <a:ext cx="47583" cy="12218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D44EF98-5ED0-43A5-A6B6-0443FCD6C256}"/>
                    </a:ext>
                  </a:extLst>
                </p:cNvPr>
                <p:cNvSpPr/>
                <p:nvPr/>
              </p:nvSpPr>
              <p:spPr>
                <a:xfrm>
                  <a:off x="3568473" y="2173377"/>
                  <a:ext cx="47583" cy="12218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4F940394-5340-4433-8057-3091BABE2E6A}"/>
                    </a:ext>
                  </a:extLst>
                </p:cNvPr>
                <p:cNvSpPr/>
                <p:nvPr/>
              </p:nvSpPr>
              <p:spPr>
                <a:xfrm>
                  <a:off x="4442165" y="3332266"/>
                  <a:ext cx="3307673" cy="24546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8" name="直线连接符 12">
                  <a:extLst>
                    <a:ext uri="{FF2B5EF4-FFF2-40B4-BE49-F238E27FC236}">
                      <a16:creationId xmlns:a16="http://schemas.microsoft.com/office/drawing/2014/main" id="{0F3345C6-8C1C-43EA-A9F3-08133CB45A51}"/>
                    </a:ext>
                  </a:extLst>
                </p:cNvPr>
                <p:cNvCxnSpPr/>
                <p:nvPr/>
              </p:nvCxnSpPr>
              <p:spPr>
                <a:xfrm>
                  <a:off x="4849641" y="3683039"/>
                  <a:ext cx="249271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E0E237DD-383F-4B76-A88D-122F6B4E2771}"/>
                    </a:ext>
                  </a:extLst>
                </p:cNvPr>
                <p:cNvSpPr/>
                <p:nvPr/>
              </p:nvSpPr>
              <p:spPr>
                <a:xfrm>
                  <a:off x="4849641" y="3937000"/>
                  <a:ext cx="76745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矩形 219">
                  <a:extLst>
                    <a:ext uri="{FF2B5EF4-FFF2-40B4-BE49-F238E27FC236}">
                      <a16:creationId xmlns:a16="http://schemas.microsoft.com/office/drawing/2014/main" id="{305D55C6-51CD-452F-925F-A10B173501C5}"/>
                    </a:ext>
                  </a:extLst>
                </p:cNvPr>
                <p:cNvSpPr/>
                <p:nvPr/>
              </p:nvSpPr>
              <p:spPr>
                <a:xfrm>
                  <a:off x="4849641" y="4151518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矩形 220">
                  <a:extLst>
                    <a:ext uri="{FF2B5EF4-FFF2-40B4-BE49-F238E27FC236}">
                      <a16:creationId xmlns:a16="http://schemas.microsoft.com/office/drawing/2014/main" id="{9241398E-BB73-43EF-9216-08E2CAB3314B}"/>
                    </a:ext>
                  </a:extLst>
                </p:cNvPr>
                <p:cNvSpPr/>
                <p:nvPr/>
              </p:nvSpPr>
              <p:spPr>
                <a:xfrm>
                  <a:off x="4849641" y="4362272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FA14D6E6-8877-4604-B24D-EA8B947ED225}"/>
                    </a:ext>
                  </a:extLst>
                </p:cNvPr>
                <p:cNvSpPr/>
                <p:nvPr/>
              </p:nvSpPr>
              <p:spPr>
                <a:xfrm>
                  <a:off x="4849641" y="4573028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矩形 222">
                  <a:extLst>
                    <a:ext uri="{FF2B5EF4-FFF2-40B4-BE49-F238E27FC236}">
                      <a16:creationId xmlns:a16="http://schemas.microsoft.com/office/drawing/2014/main" id="{5C115985-7A4D-411C-93B1-74E766381E2E}"/>
                    </a:ext>
                  </a:extLst>
                </p:cNvPr>
                <p:cNvSpPr/>
                <p:nvPr/>
              </p:nvSpPr>
              <p:spPr>
                <a:xfrm>
                  <a:off x="4849641" y="4783783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矩形 223">
                  <a:extLst>
                    <a:ext uri="{FF2B5EF4-FFF2-40B4-BE49-F238E27FC236}">
                      <a16:creationId xmlns:a16="http://schemas.microsoft.com/office/drawing/2014/main" id="{17D642A8-71A4-4FC2-9228-B25000C1E21B}"/>
                    </a:ext>
                  </a:extLst>
                </p:cNvPr>
                <p:cNvSpPr/>
                <p:nvPr/>
              </p:nvSpPr>
              <p:spPr>
                <a:xfrm>
                  <a:off x="4849641" y="4994538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A94B1EC5-10A4-43BA-9ED6-A4E75615213C}"/>
                    </a:ext>
                  </a:extLst>
                </p:cNvPr>
                <p:cNvSpPr/>
                <p:nvPr/>
              </p:nvSpPr>
              <p:spPr>
                <a:xfrm>
                  <a:off x="4849641" y="5205293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26" name="图片 20">
                  <a:extLst>
                    <a:ext uri="{FF2B5EF4-FFF2-40B4-BE49-F238E27FC236}">
                      <a16:creationId xmlns:a16="http://schemas.microsoft.com/office/drawing/2014/main" id="{99638F50-0E18-4774-BA36-E615A0FCA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V="1">
                  <a:off x="8437267" y="2216775"/>
                  <a:ext cx="66259" cy="1290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227" name="图片 21">
                  <a:extLst>
                    <a:ext uri="{FF2B5EF4-FFF2-40B4-BE49-F238E27FC236}">
                      <a16:creationId xmlns:a16="http://schemas.microsoft.com/office/drawing/2014/main" id="{3450B298-19CF-4CE3-BA52-02CE11615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V="1">
                  <a:off x="8600224" y="2187457"/>
                  <a:ext cx="71536" cy="71536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228" name="图片 22">
                  <a:extLst>
                    <a:ext uri="{FF2B5EF4-FFF2-40B4-BE49-F238E27FC236}">
                      <a16:creationId xmlns:a16="http://schemas.microsoft.com/office/drawing/2014/main" id="{D71006DB-EEE8-4256-AF9D-FA6B3FA6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V="1">
                  <a:off x="8768457" y="2187164"/>
                  <a:ext cx="72123" cy="72123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29" name="矩形 228">
                  <a:extLst>
                    <a:ext uri="{FF2B5EF4-FFF2-40B4-BE49-F238E27FC236}">
                      <a16:creationId xmlns:a16="http://schemas.microsoft.com/office/drawing/2014/main" id="{8ACE3B1D-E791-48D5-A4FB-2499AD63B171}"/>
                    </a:ext>
                  </a:extLst>
                </p:cNvPr>
                <p:cNvSpPr/>
                <p:nvPr/>
              </p:nvSpPr>
              <p:spPr>
                <a:xfrm>
                  <a:off x="4849640" y="5416048"/>
                  <a:ext cx="2492719" cy="881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09" name="Freeform 9">
                <a:extLst>
                  <a:ext uri="{FF2B5EF4-FFF2-40B4-BE49-F238E27FC236}">
                    <a16:creationId xmlns:a16="http://schemas.microsoft.com/office/drawing/2014/main" id="{D721FDF8-5320-48F8-92C7-9DC4248F6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0446" y="1273681"/>
                <a:ext cx="5254602" cy="3741915"/>
              </a:xfrm>
              <a:custGeom>
                <a:avLst/>
                <a:gdLst>
                  <a:gd name="T0" fmla="*/ 1554 w 1584"/>
                  <a:gd name="T1" fmla="*/ 0 h 1128"/>
                  <a:gd name="T2" fmla="*/ 32 w 1584"/>
                  <a:gd name="T3" fmla="*/ 0 h 1128"/>
                  <a:gd name="T4" fmla="*/ 32 w 1584"/>
                  <a:gd name="T5" fmla="*/ 0 h 1128"/>
                  <a:gd name="T6" fmla="*/ 26 w 1584"/>
                  <a:gd name="T7" fmla="*/ 0 h 1128"/>
                  <a:gd name="T8" fmla="*/ 20 w 1584"/>
                  <a:gd name="T9" fmla="*/ 2 h 1128"/>
                  <a:gd name="T10" fmla="*/ 10 w 1584"/>
                  <a:gd name="T11" fmla="*/ 8 h 1128"/>
                  <a:gd name="T12" fmla="*/ 4 w 1584"/>
                  <a:gd name="T13" fmla="*/ 18 h 1128"/>
                  <a:gd name="T14" fmla="*/ 2 w 1584"/>
                  <a:gd name="T15" fmla="*/ 24 h 1128"/>
                  <a:gd name="T16" fmla="*/ 0 w 1584"/>
                  <a:gd name="T17" fmla="*/ 30 h 1128"/>
                  <a:gd name="T18" fmla="*/ 0 w 1584"/>
                  <a:gd name="T19" fmla="*/ 1098 h 1128"/>
                  <a:gd name="T20" fmla="*/ 0 w 1584"/>
                  <a:gd name="T21" fmla="*/ 1098 h 1128"/>
                  <a:gd name="T22" fmla="*/ 2 w 1584"/>
                  <a:gd name="T23" fmla="*/ 1104 h 1128"/>
                  <a:gd name="T24" fmla="*/ 4 w 1584"/>
                  <a:gd name="T25" fmla="*/ 1110 h 1128"/>
                  <a:gd name="T26" fmla="*/ 10 w 1584"/>
                  <a:gd name="T27" fmla="*/ 1120 h 1128"/>
                  <a:gd name="T28" fmla="*/ 20 w 1584"/>
                  <a:gd name="T29" fmla="*/ 1126 h 1128"/>
                  <a:gd name="T30" fmla="*/ 26 w 1584"/>
                  <a:gd name="T31" fmla="*/ 1128 h 1128"/>
                  <a:gd name="T32" fmla="*/ 32 w 1584"/>
                  <a:gd name="T33" fmla="*/ 1128 h 1128"/>
                  <a:gd name="T34" fmla="*/ 1554 w 1584"/>
                  <a:gd name="T35" fmla="*/ 1128 h 1128"/>
                  <a:gd name="T36" fmla="*/ 1554 w 1584"/>
                  <a:gd name="T37" fmla="*/ 1128 h 1128"/>
                  <a:gd name="T38" fmla="*/ 1560 w 1584"/>
                  <a:gd name="T39" fmla="*/ 1128 h 1128"/>
                  <a:gd name="T40" fmla="*/ 1566 w 1584"/>
                  <a:gd name="T41" fmla="*/ 1126 h 1128"/>
                  <a:gd name="T42" fmla="*/ 1576 w 1584"/>
                  <a:gd name="T43" fmla="*/ 1120 h 1128"/>
                  <a:gd name="T44" fmla="*/ 1582 w 1584"/>
                  <a:gd name="T45" fmla="*/ 1110 h 1128"/>
                  <a:gd name="T46" fmla="*/ 1584 w 1584"/>
                  <a:gd name="T47" fmla="*/ 1104 h 1128"/>
                  <a:gd name="T48" fmla="*/ 1584 w 1584"/>
                  <a:gd name="T49" fmla="*/ 1098 h 1128"/>
                  <a:gd name="T50" fmla="*/ 1584 w 1584"/>
                  <a:gd name="T51" fmla="*/ 30 h 1128"/>
                  <a:gd name="T52" fmla="*/ 1584 w 1584"/>
                  <a:gd name="T53" fmla="*/ 30 h 1128"/>
                  <a:gd name="T54" fmla="*/ 1584 w 1584"/>
                  <a:gd name="T55" fmla="*/ 24 h 1128"/>
                  <a:gd name="T56" fmla="*/ 1582 w 1584"/>
                  <a:gd name="T57" fmla="*/ 18 h 1128"/>
                  <a:gd name="T58" fmla="*/ 1576 w 1584"/>
                  <a:gd name="T59" fmla="*/ 8 h 1128"/>
                  <a:gd name="T60" fmla="*/ 1566 w 1584"/>
                  <a:gd name="T61" fmla="*/ 2 h 1128"/>
                  <a:gd name="T62" fmla="*/ 1560 w 1584"/>
                  <a:gd name="T63" fmla="*/ 0 h 1128"/>
                  <a:gd name="T64" fmla="*/ 1554 w 1584"/>
                  <a:gd name="T65" fmla="*/ 0 h 1128"/>
                  <a:gd name="T66" fmla="*/ 1554 w 1584"/>
                  <a:gd name="T67" fmla="*/ 0 h 1128"/>
                  <a:gd name="T68" fmla="*/ 1532 w 1584"/>
                  <a:gd name="T69" fmla="*/ 938 h 1128"/>
                  <a:gd name="T70" fmla="*/ 52 w 1584"/>
                  <a:gd name="T71" fmla="*/ 938 h 1128"/>
                  <a:gd name="T72" fmla="*/ 52 w 1584"/>
                  <a:gd name="T73" fmla="*/ 40 h 1128"/>
                  <a:gd name="T74" fmla="*/ 1532 w 1584"/>
                  <a:gd name="T75" fmla="*/ 40 h 1128"/>
                  <a:gd name="T76" fmla="*/ 1532 w 1584"/>
                  <a:gd name="T77" fmla="*/ 93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4" h="1128">
                    <a:moveTo>
                      <a:pt x="1554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4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1098"/>
                    </a:lnTo>
                    <a:lnTo>
                      <a:pt x="0" y="1098"/>
                    </a:lnTo>
                    <a:lnTo>
                      <a:pt x="2" y="1104"/>
                    </a:lnTo>
                    <a:lnTo>
                      <a:pt x="4" y="1110"/>
                    </a:lnTo>
                    <a:lnTo>
                      <a:pt x="10" y="1120"/>
                    </a:lnTo>
                    <a:lnTo>
                      <a:pt x="20" y="1126"/>
                    </a:lnTo>
                    <a:lnTo>
                      <a:pt x="26" y="1128"/>
                    </a:lnTo>
                    <a:lnTo>
                      <a:pt x="32" y="1128"/>
                    </a:lnTo>
                    <a:lnTo>
                      <a:pt x="1554" y="1128"/>
                    </a:lnTo>
                    <a:lnTo>
                      <a:pt x="1554" y="1128"/>
                    </a:lnTo>
                    <a:lnTo>
                      <a:pt x="1560" y="1128"/>
                    </a:lnTo>
                    <a:lnTo>
                      <a:pt x="1566" y="1126"/>
                    </a:lnTo>
                    <a:lnTo>
                      <a:pt x="1576" y="1120"/>
                    </a:lnTo>
                    <a:lnTo>
                      <a:pt x="1582" y="1110"/>
                    </a:lnTo>
                    <a:lnTo>
                      <a:pt x="1584" y="1104"/>
                    </a:lnTo>
                    <a:lnTo>
                      <a:pt x="1584" y="1098"/>
                    </a:lnTo>
                    <a:lnTo>
                      <a:pt x="1584" y="30"/>
                    </a:lnTo>
                    <a:lnTo>
                      <a:pt x="1584" y="30"/>
                    </a:lnTo>
                    <a:lnTo>
                      <a:pt x="1584" y="24"/>
                    </a:lnTo>
                    <a:lnTo>
                      <a:pt x="1582" y="18"/>
                    </a:lnTo>
                    <a:lnTo>
                      <a:pt x="1576" y="8"/>
                    </a:lnTo>
                    <a:lnTo>
                      <a:pt x="1566" y="2"/>
                    </a:lnTo>
                    <a:lnTo>
                      <a:pt x="1560" y="0"/>
                    </a:lnTo>
                    <a:lnTo>
                      <a:pt x="1554" y="0"/>
                    </a:lnTo>
                    <a:lnTo>
                      <a:pt x="1554" y="0"/>
                    </a:lnTo>
                    <a:close/>
                    <a:moveTo>
                      <a:pt x="1532" y="938"/>
                    </a:moveTo>
                    <a:lnTo>
                      <a:pt x="52" y="938"/>
                    </a:lnTo>
                    <a:lnTo>
                      <a:pt x="52" y="40"/>
                    </a:lnTo>
                    <a:lnTo>
                      <a:pt x="1532" y="40"/>
                    </a:lnTo>
                    <a:lnTo>
                      <a:pt x="1532" y="9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19">
                <a:extLst>
                  <a:ext uri="{FF2B5EF4-FFF2-40B4-BE49-F238E27FC236}">
                    <a16:creationId xmlns:a16="http://schemas.microsoft.com/office/drawing/2014/main" id="{F5B063FF-9414-49A6-800C-F74C021D6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344" y="5068534"/>
                <a:ext cx="1340803" cy="441277"/>
              </a:xfrm>
              <a:custGeom>
                <a:avLst/>
                <a:gdLst>
                  <a:gd name="T0" fmla="*/ 464 w 474"/>
                  <a:gd name="T1" fmla="*/ 128 h 156"/>
                  <a:gd name="T2" fmla="*/ 464 w 474"/>
                  <a:gd name="T3" fmla="*/ 128 h 156"/>
                  <a:gd name="T4" fmla="*/ 444 w 474"/>
                  <a:gd name="T5" fmla="*/ 120 h 156"/>
                  <a:gd name="T6" fmla="*/ 428 w 474"/>
                  <a:gd name="T7" fmla="*/ 112 h 156"/>
                  <a:gd name="T8" fmla="*/ 416 w 474"/>
                  <a:gd name="T9" fmla="*/ 100 h 156"/>
                  <a:gd name="T10" fmla="*/ 406 w 474"/>
                  <a:gd name="T11" fmla="*/ 86 h 156"/>
                  <a:gd name="T12" fmla="*/ 400 w 474"/>
                  <a:gd name="T13" fmla="*/ 70 h 156"/>
                  <a:gd name="T14" fmla="*/ 396 w 474"/>
                  <a:gd name="T15" fmla="*/ 54 h 156"/>
                  <a:gd name="T16" fmla="*/ 394 w 474"/>
                  <a:gd name="T17" fmla="*/ 34 h 156"/>
                  <a:gd name="T18" fmla="*/ 392 w 474"/>
                  <a:gd name="T19" fmla="*/ 14 h 156"/>
                  <a:gd name="T20" fmla="*/ 392 w 474"/>
                  <a:gd name="T21" fmla="*/ 0 h 156"/>
                  <a:gd name="T22" fmla="*/ 236 w 474"/>
                  <a:gd name="T23" fmla="*/ 0 h 156"/>
                  <a:gd name="T24" fmla="*/ 82 w 474"/>
                  <a:gd name="T25" fmla="*/ 0 h 156"/>
                  <a:gd name="T26" fmla="*/ 82 w 474"/>
                  <a:gd name="T27" fmla="*/ 14 h 156"/>
                  <a:gd name="T28" fmla="*/ 82 w 474"/>
                  <a:gd name="T29" fmla="*/ 14 h 156"/>
                  <a:gd name="T30" fmla="*/ 80 w 474"/>
                  <a:gd name="T31" fmla="*/ 34 h 156"/>
                  <a:gd name="T32" fmla="*/ 78 w 474"/>
                  <a:gd name="T33" fmla="*/ 54 h 156"/>
                  <a:gd name="T34" fmla="*/ 74 w 474"/>
                  <a:gd name="T35" fmla="*/ 70 h 156"/>
                  <a:gd name="T36" fmla="*/ 68 w 474"/>
                  <a:gd name="T37" fmla="*/ 86 h 156"/>
                  <a:gd name="T38" fmla="*/ 58 w 474"/>
                  <a:gd name="T39" fmla="*/ 100 h 156"/>
                  <a:gd name="T40" fmla="*/ 46 w 474"/>
                  <a:gd name="T41" fmla="*/ 112 h 156"/>
                  <a:gd name="T42" fmla="*/ 30 w 474"/>
                  <a:gd name="T43" fmla="*/ 120 h 156"/>
                  <a:gd name="T44" fmla="*/ 10 w 474"/>
                  <a:gd name="T45" fmla="*/ 128 h 156"/>
                  <a:gd name="T46" fmla="*/ 10 w 474"/>
                  <a:gd name="T47" fmla="*/ 128 h 156"/>
                  <a:gd name="T48" fmla="*/ 6 w 474"/>
                  <a:gd name="T49" fmla="*/ 130 h 156"/>
                  <a:gd name="T50" fmla="*/ 2 w 474"/>
                  <a:gd name="T51" fmla="*/ 132 h 156"/>
                  <a:gd name="T52" fmla="*/ 0 w 474"/>
                  <a:gd name="T53" fmla="*/ 138 h 156"/>
                  <a:gd name="T54" fmla="*/ 0 w 474"/>
                  <a:gd name="T55" fmla="*/ 142 h 156"/>
                  <a:gd name="T56" fmla="*/ 0 w 474"/>
                  <a:gd name="T57" fmla="*/ 148 h 156"/>
                  <a:gd name="T58" fmla="*/ 2 w 474"/>
                  <a:gd name="T59" fmla="*/ 152 h 156"/>
                  <a:gd name="T60" fmla="*/ 6 w 474"/>
                  <a:gd name="T61" fmla="*/ 154 h 156"/>
                  <a:gd name="T62" fmla="*/ 10 w 474"/>
                  <a:gd name="T63" fmla="*/ 156 h 156"/>
                  <a:gd name="T64" fmla="*/ 236 w 474"/>
                  <a:gd name="T65" fmla="*/ 156 h 156"/>
                  <a:gd name="T66" fmla="*/ 464 w 474"/>
                  <a:gd name="T67" fmla="*/ 156 h 156"/>
                  <a:gd name="T68" fmla="*/ 464 w 474"/>
                  <a:gd name="T69" fmla="*/ 156 h 156"/>
                  <a:gd name="T70" fmla="*/ 468 w 474"/>
                  <a:gd name="T71" fmla="*/ 154 h 156"/>
                  <a:gd name="T72" fmla="*/ 472 w 474"/>
                  <a:gd name="T73" fmla="*/ 152 h 156"/>
                  <a:gd name="T74" fmla="*/ 474 w 474"/>
                  <a:gd name="T75" fmla="*/ 148 h 156"/>
                  <a:gd name="T76" fmla="*/ 474 w 474"/>
                  <a:gd name="T77" fmla="*/ 142 h 156"/>
                  <a:gd name="T78" fmla="*/ 472 w 474"/>
                  <a:gd name="T79" fmla="*/ 138 h 156"/>
                  <a:gd name="T80" fmla="*/ 470 w 474"/>
                  <a:gd name="T81" fmla="*/ 132 h 156"/>
                  <a:gd name="T82" fmla="*/ 468 w 474"/>
                  <a:gd name="T83" fmla="*/ 130 h 156"/>
                  <a:gd name="T84" fmla="*/ 464 w 474"/>
                  <a:gd name="T85" fmla="*/ 128 h 156"/>
                  <a:gd name="T86" fmla="*/ 464 w 474"/>
                  <a:gd name="T87" fmla="*/ 12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4" h="156">
                    <a:moveTo>
                      <a:pt x="464" y="128"/>
                    </a:moveTo>
                    <a:lnTo>
                      <a:pt x="464" y="128"/>
                    </a:lnTo>
                    <a:lnTo>
                      <a:pt x="444" y="120"/>
                    </a:lnTo>
                    <a:lnTo>
                      <a:pt x="428" y="112"/>
                    </a:lnTo>
                    <a:lnTo>
                      <a:pt x="416" y="100"/>
                    </a:lnTo>
                    <a:lnTo>
                      <a:pt x="406" y="86"/>
                    </a:lnTo>
                    <a:lnTo>
                      <a:pt x="400" y="70"/>
                    </a:lnTo>
                    <a:lnTo>
                      <a:pt x="396" y="54"/>
                    </a:lnTo>
                    <a:lnTo>
                      <a:pt x="394" y="34"/>
                    </a:lnTo>
                    <a:lnTo>
                      <a:pt x="392" y="14"/>
                    </a:lnTo>
                    <a:lnTo>
                      <a:pt x="392" y="0"/>
                    </a:lnTo>
                    <a:lnTo>
                      <a:pt x="236" y="0"/>
                    </a:lnTo>
                    <a:lnTo>
                      <a:pt x="82" y="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34"/>
                    </a:lnTo>
                    <a:lnTo>
                      <a:pt x="78" y="54"/>
                    </a:lnTo>
                    <a:lnTo>
                      <a:pt x="74" y="70"/>
                    </a:lnTo>
                    <a:lnTo>
                      <a:pt x="68" y="86"/>
                    </a:lnTo>
                    <a:lnTo>
                      <a:pt x="58" y="100"/>
                    </a:lnTo>
                    <a:lnTo>
                      <a:pt x="46" y="112"/>
                    </a:lnTo>
                    <a:lnTo>
                      <a:pt x="30" y="120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2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6" y="154"/>
                    </a:lnTo>
                    <a:lnTo>
                      <a:pt x="10" y="156"/>
                    </a:lnTo>
                    <a:lnTo>
                      <a:pt x="236" y="156"/>
                    </a:lnTo>
                    <a:lnTo>
                      <a:pt x="464" y="156"/>
                    </a:lnTo>
                    <a:lnTo>
                      <a:pt x="464" y="156"/>
                    </a:lnTo>
                    <a:lnTo>
                      <a:pt x="468" y="154"/>
                    </a:lnTo>
                    <a:lnTo>
                      <a:pt x="472" y="152"/>
                    </a:lnTo>
                    <a:lnTo>
                      <a:pt x="474" y="148"/>
                    </a:lnTo>
                    <a:lnTo>
                      <a:pt x="474" y="142"/>
                    </a:lnTo>
                    <a:lnTo>
                      <a:pt x="472" y="138"/>
                    </a:lnTo>
                    <a:lnTo>
                      <a:pt x="470" y="132"/>
                    </a:lnTo>
                    <a:lnTo>
                      <a:pt x="468" y="130"/>
                    </a:lnTo>
                    <a:lnTo>
                      <a:pt x="464" y="128"/>
                    </a:lnTo>
                    <a:lnTo>
                      <a:pt x="464" y="1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组 26">
              <a:extLst>
                <a:ext uri="{FF2B5EF4-FFF2-40B4-BE49-F238E27FC236}">
                  <a16:creationId xmlns:a16="http://schemas.microsoft.com/office/drawing/2014/main" id="{9B47A40A-2B51-4358-B222-EFA44947A150}"/>
                </a:ext>
              </a:extLst>
            </p:cNvPr>
            <p:cNvGrpSpPr/>
            <p:nvPr/>
          </p:nvGrpSpPr>
          <p:grpSpPr>
            <a:xfrm>
              <a:off x="1480614" y="3188368"/>
              <a:ext cx="608733" cy="873097"/>
              <a:chOff x="3081814" y="2415972"/>
              <a:chExt cx="2206100" cy="3164178"/>
            </a:xfrm>
          </p:grpSpPr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8827F4E7-6616-458B-B210-6CA2C5014BB6}"/>
                  </a:ext>
                </a:extLst>
              </p:cNvPr>
              <p:cNvSpPr/>
              <p:nvPr/>
            </p:nvSpPr>
            <p:spPr>
              <a:xfrm>
                <a:off x="3141609" y="2527162"/>
                <a:ext cx="2069790" cy="29826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5" name="组 28">
                <a:extLst>
                  <a:ext uri="{FF2B5EF4-FFF2-40B4-BE49-F238E27FC236}">
                    <a16:creationId xmlns:a16="http://schemas.microsoft.com/office/drawing/2014/main" id="{FA1B49E2-F452-4858-9E24-657E7A69B180}"/>
                  </a:ext>
                </a:extLst>
              </p:cNvPr>
              <p:cNvGrpSpPr/>
              <p:nvPr/>
            </p:nvGrpSpPr>
            <p:grpSpPr>
              <a:xfrm>
                <a:off x="3081814" y="2415972"/>
                <a:ext cx="2206100" cy="3164178"/>
                <a:chOff x="1992838" y="2633641"/>
                <a:chExt cx="2206100" cy="3164178"/>
              </a:xfrm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grpSpPr>
            <p:grpSp>
              <p:nvGrpSpPr>
                <p:cNvPr id="186" name="组 29">
                  <a:extLst>
                    <a:ext uri="{FF2B5EF4-FFF2-40B4-BE49-F238E27FC236}">
                      <a16:creationId xmlns:a16="http://schemas.microsoft.com/office/drawing/2014/main" id="{BAACEBD9-A26C-4E40-98C5-2F5FDBD24286}"/>
                    </a:ext>
                  </a:extLst>
                </p:cNvPr>
                <p:cNvGrpSpPr/>
                <p:nvPr/>
              </p:nvGrpSpPr>
              <p:grpSpPr>
                <a:xfrm>
                  <a:off x="2035037" y="2893690"/>
                  <a:ext cx="2105285" cy="2883920"/>
                  <a:chOff x="2035037" y="2893690"/>
                  <a:chExt cx="2105285" cy="2883920"/>
                </a:xfrm>
              </p:grpSpPr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5F0C2AE5-7187-4FBB-A443-9D6B1F69F17B}"/>
                      </a:ext>
                    </a:extLst>
                  </p:cNvPr>
                  <p:cNvSpPr/>
                  <p:nvPr/>
                </p:nvSpPr>
                <p:spPr>
                  <a:xfrm>
                    <a:off x="2035037" y="3550740"/>
                    <a:ext cx="2105285" cy="200969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6DE55F8F-4579-451D-B91E-AB3ACEF926C5}"/>
                      </a:ext>
                    </a:extLst>
                  </p:cNvPr>
                  <p:cNvSpPr/>
                  <p:nvPr/>
                </p:nvSpPr>
                <p:spPr>
                  <a:xfrm>
                    <a:off x="2035037" y="3174367"/>
                    <a:ext cx="2105285" cy="37637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C7582054-892A-4D97-B34F-067E1F756EFF}"/>
                      </a:ext>
                    </a:extLst>
                  </p:cNvPr>
                  <p:cNvSpPr/>
                  <p:nvPr/>
                </p:nvSpPr>
                <p:spPr>
                  <a:xfrm>
                    <a:off x="2035037" y="2893690"/>
                    <a:ext cx="2105285" cy="307060"/>
                  </a:xfrm>
                  <a:prstGeom prst="rect">
                    <a:avLst/>
                  </a:prstGeom>
                  <a:solidFill>
                    <a:srgbClr val="F1AC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8875FE64-4883-425A-829C-18275A7E674B}"/>
                      </a:ext>
                    </a:extLst>
                  </p:cNvPr>
                  <p:cNvSpPr/>
                  <p:nvPr/>
                </p:nvSpPr>
                <p:spPr>
                  <a:xfrm>
                    <a:off x="2210613" y="2998659"/>
                    <a:ext cx="95367" cy="88555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DF108E79-CE1C-46B1-A8B4-CBA295ED5288}"/>
                      </a:ext>
                    </a:extLst>
                  </p:cNvPr>
                  <p:cNvSpPr/>
                  <p:nvPr/>
                </p:nvSpPr>
                <p:spPr>
                  <a:xfrm>
                    <a:off x="2319132" y="2998659"/>
                    <a:ext cx="34485" cy="88555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DE52901B-EDE9-455A-B02F-73F3FDFA9717}"/>
                      </a:ext>
                    </a:extLst>
                  </p:cNvPr>
                  <p:cNvSpPr/>
                  <p:nvPr/>
                </p:nvSpPr>
                <p:spPr>
                  <a:xfrm>
                    <a:off x="2366768" y="2997958"/>
                    <a:ext cx="34485" cy="88555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194" name="图片 37">
                    <a:extLst>
                      <a:ext uri="{FF2B5EF4-FFF2-40B4-BE49-F238E27FC236}">
                        <a16:creationId xmlns:a16="http://schemas.microsoft.com/office/drawing/2014/main" id="{4FE6D18B-0E37-4583-A15C-1C5C85DF2C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V="1">
                    <a:off x="3702561" y="3029410"/>
                    <a:ext cx="48020" cy="935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95" name="图片 38">
                    <a:extLst>
                      <a:ext uri="{FF2B5EF4-FFF2-40B4-BE49-F238E27FC236}">
                        <a16:creationId xmlns:a16="http://schemas.microsoft.com/office/drawing/2014/main" id="{E60C1547-5E43-44E0-986C-25B87BE7C4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V="1">
                    <a:off x="3820664" y="3008162"/>
                    <a:ext cx="51845" cy="5184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96" name="图片 39">
                    <a:extLst>
                      <a:ext uri="{FF2B5EF4-FFF2-40B4-BE49-F238E27FC236}">
                        <a16:creationId xmlns:a16="http://schemas.microsoft.com/office/drawing/2014/main" id="{FAA22FAB-C1A1-4D2B-94D3-4743F8706B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3942588" y="3007950"/>
                    <a:ext cx="52271" cy="5227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grpSp>
                <p:nvGrpSpPr>
                  <p:cNvPr id="197" name="组 41">
                    <a:extLst>
                      <a:ext uri="{FF2B5EF4-FFF2-40B4-BE49-F238E27FC236}">
                        <a16:creationId xmlns:a16="http://schemas.microsoft.com/office/drawing/2014/main" id="{CE59B451-896A-43FF-961E-8AEC8F757F66}"/>
                      </a:ext>
                    </a:extLst>
                  </p:cNvPr>
                  <p:cNvGrpSpPr/>
                  <p:nvPr/>
                </p:nvGrpSpPr>
                <p:grpSpPr>
                  <a:xfrm>
                    <a:off x="2232770" y="3781465"/>
                    <a:ext cx="1709818" cy="1996145"/>
                    <a:chOff x="5478701" y="2112232"/>
                    <a:chExt cx="2910999" cy="2423976"/>
                  </a:xfrm>
                </p:grpSpPr>
                <p:sp>
                  <p:nvSpPr>
                    <p:cNvPr id="198" name="矩形 197">
                      <a:extLst>
                        <a:ext uri="{FF2B5EF4-FFF2-40B4-BE49-F238E27FC236}">
                          <a16:creationId xmlns:a16="http://schemas.microsoft.com/office/drawing/2014/main" id="{3EB78855-0696-41E6-AB3F-C4F514990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8701" y="2112232"/>
                      <a:ext cx="2910999" cy="24239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99" name="直线连接符 43">
                      <a:extLst>
                        <a:ext uri="{FF2B5EF4-FFF2-40B4-BE49-F238E27FC236}">
                          <a16:creationId xmlns:a16="http://schemas.microsoft.com/office/drawing/2014/main" id="{75F6D84A-5813-466B-ACE3-2CE89B4B6D1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7311" y="2420938"/>
                      <a:ext cx="2193778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" name="矩形 199">
                      <a:extLst>
                        <a:ext uri="{FF2B5EF4-FFF2-40B4-BE49-F238E27FC236}">
                          <a16:creationId xmlns:a16="http://schemas.microsoft.com/office/drawing/2014/main" id="{4A33ABDC-FEED-46D4-A87D-09FBD3C2C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2644443"/>
                      <a:ext cx="675421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1" name="矩形 200">
                      <a:extLst>
                        <a:ext uri="{FF2B5EF4-FFF2-40B4-BE49-F238E27FC236}">
                          <a16:creationId xmlns:a16="http://schemas.microsoft.com/office/drawing/2014/main" id="{317271E6-C778-4B5A-9B1F-EC12285CA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283323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2" name="矩形 201">
                      <a:extLst>
                        <a:ext uri="{FF2B5EF4-FFF2-40B4-BE49-F238E27FC236}">
                          <a16:creationId xmlns:a16="http://schemas.microsoft.com/office/drawing/2014/main" id="{B4B1106F-4B50-4C92-AFC7-1DDA3490E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018713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3" name="矩形 202">
                      <a:extLst>
                        <a:ext uri="{FF2B5EF4-FFF2-40B4-BE49-F238E27FC236}">
                          <a16:creationId xmlns:a16="http://schemas.microsoft.com/office/drawing/2014/main" id="{9F3E10FD-EAFD-4152-BD0E-D8CAF66DB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20419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4" name="矩形 203">
                      <a:extLst>
                        <a:ext uri="{FF2B5EF4-FFF2-40B4-BE49-F238E27FC236}">
                          <a16:creationId xmlns:a16="http://schemas.microsoft.com/office/drawing/2014/main" id="{654030B8-4CC4-4DBD-BFAB-E49E190AC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38967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5" name="矩形 204">
                      <a:extLst>
                        <a:ext uri="{FF2B5EF4-FFF2-40B4-BE49-F238E27FC236}">
                          <a16:creationId xmlns:a16="http://schemas.microsoft.com/office/drawing/2014/main" id="{B55B60C9-20C9-47A2-B4A5-22C3C95529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57515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6" name="矩形 205">
                      <a:extLst>
                        <a:ext uri="{FF2B5EF4-FFF2-40B4-BE49-F238E27FC236}">
                          <a16:creationId xmlns:a16="http://schemas.microsoft.com/office/drawing/2014/main" id="{35250CC3-8393-4C18-831E-64F0A6DFD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76063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7" name="矩形 206">
                      <a:extLst>
                        <a:ext uri="{FF2B5EF4-FFF2-40B4-BE49-F238E27FC236}">
                          <a16:creationId xmlns:a16="http://schemas.microsoft.com/office/drawing/2014/main" id="{EED95ED0-7F06-44FB-B246-AA269EFED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0" y="394611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7" name="Freeform 19">
                  <a:extLst>
                    <a:ext uri="{FF2B5EF4-FFF2-40B4-BE49-F238E27FC236}">
                      <a16:creationId xmlns:a16="http://schemas.microsoft.com/office/drawing/2014/main" id="{B390BB72-FCA3-4351-90E3-9EC8692BD3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92838" y="2633641"/>
                  <a:ext cx="2206100" cy="316417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0" y="482"/>
                    </a:cxn>
                    <a:cxn ang="0">
                      <a:pos x="0" y="490"/>
                    </a:cxn>
                    <a:cxn ang="0">
                      <a:pos x="12" y="500"/>
                    </a:cxn>
                    <a:cxn ang="0">
                      <a:pos x="330" y="502"/>
                    </a:cxn>
                    <a:cxn ang="0">
                      <a:pos x="338" y="500"/>
                    </a:cxn>
                    <a:cxn ang="0">
                      <a:pos x="348" y="490"/>
                    </a:cxn>
                    <a:cxn ang="0">
                      <a:pos x="350" y="20"/>
                    </a:cxn>
                    <a:cxn ang="0">
                      <a:pos x="348" y="12"/>
                    </a:cxn>
                    <a:cxn ang="0">
                      <a:pos x="338" y="0"/>
                    </a:cxn>
                    <a:cxn ang="0">
                      <a:pos x="330" y="0"/>
                    </a:cxn>
                    <a:cxn ang="0">
                      <a:pos x="174" y="18"/>
                    </a:cxn>
                    <a:cxn ang="0">
                      <a:pos x="178" y="22"/>
                    </a:cxn>
                    <a:cxn ang="0">
                      <a:pos x="178" y="24"/>
                    </a:cxn>
                    <a:cxn ang="0">
                      <a:pos x="174" y="26"/>
                    </a:cxn>
                    <a:cxn ang="0">
                      <a:pos x="172" y="22"/>
                    </a:cxn>
                    <a:cxn ang="0">
                      <a:pos x="172" y="20"/>
                    </a:cxn>
                    <a:cxn ang="0">
                      <a:pos x="174" y="18"/>
                    </a:cxn>
                    <a:cxn ang="0">
                      <a:pos x="174" y="494"/>
                    </a:cxn>
                    <a:cxn ang="0">
                      <a:pos x="166" y="490"/>
                    </a:cxn>
                    <a:cxn ang="0">
                      <a:pos x="162" y="482"/>
                    </a:cxn>
                    <a:cxn ang="0">
                      <a:pos x="164" y="476"/>
                    </a:cxn>
                    <a:cxn ang="0">
                      <a:pos x="170" y="470"/>
                    </a:cxn>
                    <a:cxn ang="0">
                      <a:pos x="174" y="470"/>
                    </a:cxn>
                    <a:cxn ang="0">
                      <a:pos x="184" y="474"/>
                    </a:cxn>
                    <a:cxn ang="0">
                      <a:pos x="186" y="482"/>
                    </a:cxn>
                    <a:cxn ang="0">
                      <a:pos x="186" y="486"/>
                    </a:cxn>
                    <a:cxn ang="0">
                      <a:pos x="180" y="492"/>
                    </a:cxn>
                    <a:cxn ang="0">
                      <a:pos x="174" y="494"/>
                    </a:cxn>
                    <a:cxn ang="0">
                      <a:pos x="18" y="460"/>
                    </a:cxn>
                    <a:cxn ang="0">
                      <a:pos x="332" y="42"/>
                    </a:cxn>
                  </a:cxnLst>
                  <a:rect l="0" t="0" r="r" b="b"/>
                  <a:pathLst>
                    <a:path w="350" h="502">
                      <a:moveTo>
                        <a:pt x="330" y="0"/>
                      </a:move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482"/>
                      </a:lnTo>
                      <a:lnTo>
                        <a:pt x="0" y="482"/>
                      </a:lnTo>
                      <a:lnTo>
                        <a:pt x="0" y="490"/>
                      </a:lnTo>
                      <a:lnTo>
                        <a:pt x="6" y="496"/>
                      </a:lnTo>
                      <a:lnTo>
                        <a:pt x="12" y="500"/>
                      </a:lnTo>
                      <a:lnTo>
                        <a:pt x="20" y="502"/>
                      </a:lnTo>
                      <a:lnTo>
                        <a:pt x="330" y="502"/>
                      </a:lnTo>
                      <a:lnTo>
                        <a:pt x="330" y="502"/>
                      </a:lnTo>
                      <a:lnTo>
                        <a:pt x="338" y="500"/>
                      </a:lnTo>
                      <a:lnTo>
                        <a:pt x="344" y="496"/>
                      </a:lnTo>
                      <a:lnTo>
                        <a:pt x="348" y="490"/>
                      </a:lnTo>
                      <a:lnTo>
                        <a:pt x="350" y="482"/>
                      </a:lnTo>
                      <a:lnTo>
                        <a:pt x="350" y="20"/>
                      </a:lnTo>
                      <a:lnTo>
                        <a:pt x="350" y="20"/>
                      </a:lnTo>
                      <a:lnTo>
                        <a:pt x="348" y="12"/>
                      </a:lnTo>
                      <a:lnTo>
                        <a:pt x="344" y="6"/>
                      </a:lnTo>
                      <a:lnTo>
                        <a:pt x="338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close/>
                      <a:moveTo>
                        <a:pt x="174" y="18"/>
                      </a:moveTo>
                      <a:lnTo>
                        <a:pt x="174" y="18"/>
                      </a:lnTo>
                      <a:lnTo>
                        <a:pt x="178" y="20"/>
                      </a:lnTo>
                      <a:lnTo>
                        <a:pt x="178" y="22"/>
                      </a:lnTo>
                      <a:lnTo>
                        <a:pt x="178" y="22"/>
                      </a:lnTo>
                      <a:lnTo>
                        <a:pt x="178" y="24"/>
                      </a:lnTo>
                      <a:lnTo>
                        <a:pt x="174" y="26"/>
                      </a:lnTo>
                      <a:lnTo>
                        <a:pt x="174" y="26"/>
                      </a:lnTo>
                      <a:lnTo>
                        <a:pt x="172" y="24"/>
                      </a:lnTo>
                      <a:lnTo>
                        <a:pt x="172" y="22"/>
                      </a:lnTo>
                      <a:lnTo>
                        <a:pt x="172" y="22"/>
                      </a:lnTo>
                      <a:lnTo>
                        <a:pt x="172" y="20"/>
                      </a:lnTo>
                      <a:lnTo>
                        <a:pt x="174" y="18"/>
                      </a:lnTo>
                      <a:lnTo>
                        <a:pt x="174" y="18"/>
                      </a:lnTo>
                      <a:close/>
                      <a:moveTo>
                        <a:pt x="174" y="494"/>
                      </a:moveTo>
                      <a:lnTo>
                        <a:pt x="174" y="494"/>
                      </a:lnTo>
                      <a:lnTo>
                        <a:pt x="170" y="492"/>
                      </a:lnTo>
                      <a:lnTo>
                        <a:pt x="166" y="490"/>
                      </a:lnTo>
                      <a:lnTo>
                        <a:pt x="164" y="486"/>
                      </a:lnTo>
                      <a:lnTo>
                        <a:pt x="162" y="482"/>
                      </a:lnTo>
                      <a:lnTo>
                        <a:pt x="162" y="482"/>
                      </a:lnTo>
                      <a:lnTo>
                        <a:pt x="164" y="476"/>
                      </a:lnTo>
                      <a:lnTo>
                        <a:pt x="166" y="474"/>
                      </a:lnTo>
                      <a:lnTo>
                        <a:pt x="170" y="470"/>
                      </a:lnTo>
                      <a:lnTo>
                        <a:pt x="174" y="470"/>
                      </a:lnTo>
                      <a:lnTo>
                        <a:pt x="174" y="470"/>
                      </a:lnTo>
                      <a:lnTo>
                        <a:pt x="180" y="470"/>
                      </a:lnTo>
                      <a:lnTo>
                        <a:pt x="184" y="474"/>
                      </a:lnTo>
                      <a:lnTo>
                        <a:pt x="186" y="476"/>
                      </a:lnTo>
                      <a:lnTo>
                        <a:pt x="186" y="482"/>
                      </a:lnTo>
                      <a:lnTo>
                        <a:pt x="186" y="482"/>
                      </a:lnTo>
                      <a:lnTo>
                        <a:pt x="186" y="486"/>
                      </a:lnTo>
                      <a:lnTo>
                        <a:pt x="184" y="490"/>
                      </a:lnTo>
                      <a:lnTo>
                        <a:pt x="180" y="492"/>
                      </a:lnTo>
                      <a:lnTo>
                        <a:pt x="174" y="494"/>
                      </a:lnTo>
                      <a:lnTo>
                        <a:pt x="174" y="494"/>
                      </a:lnTo>
                      <a:close/>
                      <a:moveTo>
                        <a:pt x="332" y="460"/>
                      </a:moveTo>
                      <a:lnTo>
                        <a:pt x="18" y="460"/>
                      </a:lnTo>
                      <a:lnTo>
                        <a:pt x="18" y="42"/>
                      </a:lnTo>
                      <a:lnTo>
                        <a:pt x="332" y="42"/>
                      </a:lnTo>
                      <a:lnTo>
                        <a:pt x="332" y="46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6" name="组 53">
              <a:extLst>
                <a:ext uri="{FF2B5EF4-FFF2-40B4-BE49-F238E27FC236}">
                  <a16:creationId xmlns:a16="http://schemas.microsoft.com/office/drawing/2014/main" id="{CE6BE30E-7BA1-49FE-A324-E1C339F6A908}"/>
                </a:ext>
              </a:extLst>
            </p:cNvPr>
            <p:cNvGrpSpPr/>
            <p:nvPr/>
          </p:nvGrpSpPr>
          <p:grpSpPr>
            <a:xfrm>
              <a:off x="3205174" y="3357708"/>
              <a:ext cx="307393" cy="597943"/>
              <a:chOff x="9200713" y="3454755"/>
              <a:chExt cx="1114018" cy="2166995"/>
            </a:xfrm>
          </p:grpSpPr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E796210D-EE88-48A1-B906-5B0471740362}"/>
                  </a:ext>
                </a:extLst>
              </p:cNvPr>
              <p:cNvSpPr/>
              <p:nvPr/>
            </p:nvSpPr>
            <p:spPr>
              <a:xfrm>
                <a:off x="9347913" y="3454755"/>
                <a:ext cx="851726" cy="2125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1" name="组 55">
                <a:extLst>
                  <a:ext uri="{FF2B5EF4-FFF2-40B4-BE49-F238E27FC236}">
                    <a16:creationId xmlns:a16="http://schemas.microsoft.com/office/drawing/2014/main" id="{B2F9D0D8-56AE-4896-A931-80BDCAEDFDCC}"/>
                  </a:ext>
                </a:extLst>
              </p:cNvPr>
              <p:cNvGrpSpPr/>
              <p:nvPr/>
            </p:nvGrpSpPr>
            <p:grpSpPr>
              <a:xfrm>
                <a:off x="9200713" y="3454755"/>
                <a:ext cx="1114018" cy="2166995"/>
                <a:chOff x="4960788" y="830963"/>
                <a:chExt cx="1114018" cy="2166995"/>
              </a:xfrm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grpSpPr>
            <p:grpSp>
              <p:nvGrpSpPr>
                <p:cNvPr id="162" name="组 56">
                  <a:extLst>
                    <a:ext uri="{FF2B5EF4-FFF2-40B4-BE49-F238E27FC236}">
                      <a16:creationId xmlns:a16="http://schemas.microsoft.com/office/drawing/2014/main" id="{B5B9FE05-68C4-40FE-AC03-C224723CFDBB}"/>
                    </a:ext>
                  </a:extLst>
                </p:cNvPr>
                <p:cNvGrpSpPr/>
                <p:nvPr/>
              </p:nvGrpSpPr>
              <p:grpSpPr>
                <a:xfrm>
                  <a:off x="4964163" y="994552"/>
                  <a:ext cx="1065818" cy="1833001"/>
                  <a:chOff x="4964163" y="994552"/>
                  <a:chExt cx="1065818" cy="1833001"/>
                </a:xfrm>
              </p:grpSpPr>
              <p:sp>
                <p:nvSpPr>
                  <p:cNvPr id="164" name="矩形 163">
                    <a:extLst>
                      <a:ext uri="{FF2B5EF4-FFF2-40B4-BE49-F238E27FC236}">
                        <a16:creationId xmlns:a16="http://schemas.microsoft.com/office/drawing/2014/main" id="{AED6C5B4-482E-4DA7-AEDE-0CAF27B8502C}"/>
                      </a:ext>
                    </a:extLst>
                  </p:cNvPr>
                  <p:cNvSpPr/>
                  <p:nvPr/>
                </p:nvSpPr>
                <p:spPr>
                  <a:xfrm>
                    <a:off x="4964163" y="1422306"/>
                    <a:ext cx="1065818" cy="14052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矩形 164">
                    <a:extLst>
                      <a:ext uri="{FF2B5EF4-FFF2-40B4-BE49-F238E27FC236}">
                        <a16:creationId xmlns:a16="http://schemas.microsoft.com/office/drawing/2014/main" id="{899134BF-8B54-401F-B903-71B698AE76DC}"/>
                      </a:ext>
                    </a:extLst>
                  </p:cNvPr>
                  <p:cNvSpPr/>
                  <p:nvPr/>
                </p:nvSpPr>
                <p:spPr>
                  <a:xfrm>
                    <a:off x="4964163" y="1136647"/>
                    <a:ext cx="1065818" cy="28566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6" name="矩形 165">
                    <a:extLst>
                      <a:ext uri="{FF2B5EF4-FFF2-40B4-BE49-F238E27FC236}">
                        <a16:creationId xmlns:a16="http://schemas.microsoft.com/office/drawing/2014/main" id="{EDCD4150-E2A7-4BD0-8BB4-4C1C50011829}"/>
                      </a:ext>
                    </a:extLst>
                  </p:cNvPr>
                  <p:cNvSpPr/>
                  <p:nvPr/>
                </p:nvSpPr>
                <p:spPr>
                  <a:xfrm>
                    <a:off x="4964163" y="994552"/>
                    <a:ext cx="1065818" cy="155452"/>
                  </a:xfrm>
                  <a:prstGeom prst="rect">
                    <a:avLst/>
                  </a:prstGeom>
                  <a:solidFill>
                    <a:srgbClr val="F1AC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7" name="矩形 166">
                    <a:extLst>
                      <a:ext uri="{FF2B5EF4-FFF2-40B4-BE49-F238E27FC236}">
                        <a16:creationId xmlns:a16="http://schemas.microsoft.com/office/drawing/2014/main" id="{64F01588-E38C-4123-B746-D44233DBC310}"/>
                      </a:ext>
                    </a:extLst>
                  </p:cNvPr>
                  <p:cNvSpPr/>
                  <p:nvPr/>
                </p:nvSpPr>
                <p:spPr>
                  <a:xfrm>
                    <a:off x="5053050" y="1047693"/>
                    <a:ext cx="48280" cy="44832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矩形 167">
                    <a:extLst>
                      <a:ext uri="{FF2B5EF4-FFF2-40B4-BE49-F238E27FC236}">
                        <a16:creationId xmlns:a16="http://schemas.microsoft.com/office/drawing/2014/main" id="{572B6A6D-855E-4884-B9CC-843CFA7F9AAA}"/>
                      </a:ext>
                    </a:extLst>
                  </p:cNvPr>
                  <p:cNvSpPr/>
                  <p:nvPr/>
                </p:nvSpPr>
                <p:spPr>
                  <a:xfrm>
                    <a:off x="5107988" y="1047693"/>
                    <a:ext cx="17458" cy="44832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矩形 168">
                    <a:extLst>
                      <a:ext uri="{FF2B5EF4-FFF2-40B4-BE49-F238E27FC236}">
                        <a16:creationId xmlns:a16="http://schemas.microsoft.com/office/drawing/2014/main" id="{C67D4137-66D9-4D38-96A4-CD8B7E54D565}"/>
                      </a:ext>
                    </a:extLst>
                  </p:cNvPr>
                  <p:cNvSpPr/>
                  <p:nvPr/>
                </p:nvSpPr>
                <p:spPr>
                  <a:xfrm>
                    <a:off x="5132105" y="1047338"/>
                    <a:ext cx="17458" cy="44832"/>
                  </a:xfrm>
                  <a:prstGeom prst="rect">
                    <a:avLst/>
                  </a:prstGeom>
                  <a:solidFill>
                    <a:srgbClr val="1433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170" name="图片 64">
                    <a:extLst>
                      <a:ext uri="{FF2B5EF4-FFF2-40B4-BE49-F238E27FC236}">
                        <a16:creationId xmlns:a16="http://schemas.microsoft.com/office/drawing/2014/main" id="{23DCC60F-7575-4D32-A151-9D755EB599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V="1">
                    <a:off x="5811735" y="1063261"/>
                    <a:ext cx="24311" cy="4734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  <p:pic>
                <p:nvPicPr>
                  <p:cNvPr id="171" name="图片 65">
                    <a:extLst>
                      <a:ext uri="{FF2B5EF4-FFF2-40B4-BE49-F238E27FC236}">
                        <a16:creationId xmlns:a16="http://schemas.microsoft.com/office/drawing/2014/main" id="{8C8C2311-B5BD-41E3-A83D-E3A25D9FA6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V="1">
                    <a:off x="5871525" y="1052504"/>
                    <a:ext cx="26247" cy="26247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  <p:pic>
                <p:nvPicPr>
                  <p:cNvPr id="172" name="图片 66">
                    <a:extLst>
                      <a:ext uri="{FF2B5EF4-FFF2-40B4-BE49-F238E27FC236}">
                        <a16:creationId xmlns:a16="http://schemas.microsoft.com/office/drawing/2014/main" id="{67E2E0CB-2DC9-4FD8-A901-58631BE6D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5933251" y="1052397"/>
                    <a:ext cx="26463" cy="26463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  <p:grpSp>
                <p:nvGrpSpPr>
                  <p:cNvPr id="173" name="组 68">
                    <a:extLst>
                      <a:ext uri="{FF2B5EF4-FFF2-40B4-BE49-F238E27FC236}">
                        <a16:creationId xmlns:a16="http://schemas.microsoft.com/office/drawing/2014/main" id="{A35BD67E-1B3D-4807-B8FC-E30223D312D9}"/>
                      </a:ext>
                    </a:extLst>
                  </p:cNvPr>
                  <p:cNvGrpSpPr/>
                  <p:nvPr/>
                </p:nvGrpSpPr>
                <p:grpSpPr>
                  <a:xfrm>
                    <a:off x="5083982" y="1539113"/>
                    <a:ext cx="865610" cy="1129855"/>
                    <a:chOff x="5478701" y="2112232"/>
                    <a:chExt cx="2910999" cy="2710108"/>
                  </a:xfrm>
                </p:grpSpPr>
                <p:sp>
                  <p:nvSpPr>
                    <p:cNvPr id="174" name="矩形 173">
                      <a:extLst>
                        <a:ext uri="{FF2B5EF4-FFF2-40B4-BE49-F238E27FC236}">
                          <a16:creationId xmlns:a16="http://schemas.microsoft.com/office/drawing/2014/main" id="{AD7C6AA6-B4CA-4472-A418-61FBDA8DF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8701" y="2112232"/>
                      <a:ext cx="2910999" cy="27101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5" name="直线连接符 70">
                      <a:extLst>
                        <a:ext uri="{FF2B5EF4-FFF2-40B4-BE49-F238E27FC236}">
                          <a16:creationId xmlns:a16="http://schemas.microsoft.com/office/drawing/2014/main" id="{1C1DA5B1-8388-48F2-99AC-67629F7813A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7311" y="2420938"/>
                      <a:ext cx="2193778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6" name="矩形 175">
                      <a:extLst>
                        <a:ext uri="{FF2B5EF4-FFF2-40B4-BE49-F238E27FC236}">
                          <a16:creationId xmlns:a16="http://schemas.microsoft.com/office/drawing/2014/main" id="{0622C644-38B9-496C-8B61-FDFDD2626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2644443"/>
                      <a:ext cx="675421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7" name="矩形 176">
                      <a:extLst>
                        <a:ext uri="{FF2B5EF4-FFF2-40B4-BE49-F238E27FC236}">
                          <a16:creationId xmlns:a16="http://schemas.microsoft.com/office/drawing/2014/main" id="{76C7F0CA-C9BB-43EC-BB08-4E0D3EBA0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283323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8" name="矩形 177">
                      <a:extLst>
                        <a:ext uri="{FF2B5EF4-FFF2-40B4-BE49-F238E27FC236}">
                          <a16:creationId xmlns:a16="http://schemas.microsoft.com/office/drawing/2014/main" id="{36E793AD-3263-4B65-9C88-841E51DB2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018713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9" name="矩形 178">
                      <a:extLst>
                        <a:ext uri="{FF2B5EF4-FFF2-40B4-BE49-F238E27FC236}">
                          <a16:creationId xmlns:a16="http://schemas.microsoft.com/office/drawing/2014/main" id="{59A06531-0E80-4ACD-9533-90973829D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20419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80" name="矩形 179">
                      <a:extLst>
                        <a:ext uri="{FF2B5EF4-FFF2-40B4-BE49-F238E27FC236}">
                          <a16:creationId xmlns:a16="http://schemas.microsoft.com/office/drawing/2014/main" id="{1E8D8E1D-B2BA-4644-8D71-1BF4CF2A0E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38967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81" name="矩形 180">
                      <a:extLst>
                        <a:ext uri="{FF2B5EF4-FFF2-40B4-BE49-F238E27FC236}">
                          <a16:creationId xmlns:a16="http://schemas.microsoft.com/office/drawing/2014/main" id="{BF351A98-6D43-432C-ACDD-612541B46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57515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82" name="矩形 181">
                      <a:extLst>
                        <a:ext uri="{FF2B5EF4-FFF2-40B4-BE49-F238E27FC236}">
                          <a16:creationId xmlns:a16="http://schemas.microsoft.com/office/drawing/2014/main" id="{C3C41A52-293D-4AC9-A15A-A719C9E9E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1" y="376063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83" name="矩形 182">
                      <a:extLst>
                        <a:ext uri="{FF2B5EF4-FFF2-40B4-BE49-F238E27FC236}">
                          <a16:creationId xmlns:a16="http://schemas.microsoft.com/office/drawing/2014/main" id="{0DC7DCB0-955E-40CB-A651-65853700B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7310" y="3946114"/>
                      <a:ext cx="2193779" cy="7753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3" name="Freeform 8">
                  <a:extLst>
                    <a:ext uri="{FF2B5EF4-FFF2-40B4-BE49-F238E27FC236}">
                      <a16:creationId xmlns:a16="http://schemas.microsoft.com/office/drawing/2014/main" id="{73418840-1A7D-44E6-8606-3F4608C043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788" y="830963"/>
                  <a:ext cx="1114018" cy="2166995"/>
                </a:xfrm>
                <a:custGeom>
                  <a:avLst/>
                  <a:gdLst>
                    <a:gd name="T0" fmla="*/ 56 w 584"/>
                    <a:gd name="T1" fmla="*/ 0 h 1136"/>
                    <a:gd name="T2" fmla="*/ 44 w 584"/>
                    <a:gd name="T3" fmla="*/ 2 h 1136"/>
                    <a:gd name="T4" fmla="*/ 24 w 584"/>
                    <a:gd name="T5" fmla="*/ 10 h 1136"/>
                    <a:gd name="T6" fmla="*/ 8 w 584"/>
                    <a:gd name="T7" fmla="*/ 26 h 1136"/>
                    <a:gd name="T8" fmla="*/ 0 w 584"/>
                    <a:gd name="T9" fmla="*/ 46 h 1136"/>
                    <a:gd name="T10" fmla="*/ 0 w 584"/>
                    <a:gd name="T11" fmla="*/ 1080 h 1136"/>
                    <a:gd name="T12" fmla="*/ 0 w 584"/>
                    <a:gd name="T13" fmla="*/ 1092 h 1136"/>
                    <a:gd name="T14" fmla="*/ 8 w 584"/>
                    <a:gd name="T15" fmla="*/ 1112 h 1136"/>
                    <a:gd name="T16" fmla="*/ 24 w 584"/>
                    <a:gd name="T17" fmla="*/ 1126 h 1136"/>
                    <a:gd name="T18" fmla="*/ 44 w 584"/>
                    <a:gd name="T19" fmla="*/ 1136 h 1136"/>
                    <a:gd name="T20" fmla="*/ 528 w 584"/>
                    <a:gd name="T21" fmla="*/ 1136 h 1136"/>
                    <a:gd name="T22" fmla="*/ 538 w 584"/>
                    <a:gd name="T23" fmla="*/ 1136 h 1136"/>
                    <a:gd name="T24" fmla="*/ 558 w 584"/>
                    <a:gd name="T25" fmla="*/ 1126 h 1136"/>
                    <a:gd name="T26" fmla="*/ 574 w 584"/>
                    <a:gd name="T27" fmla="*/ 1112 h 1136"/>
                    <a:gd name="T28" fmla="*/ 584 w 584"/>
                    <a:gd name="T29" fmla="*/ 1092 h 1136"/>
                    <a:gd name="T30" fmla="*/ 584 w 584"/>
                    <a:gd name="T31" fmla="*/ 58 h 1136"/>
                    <a:gd name="T32" fmla="*/ 584 w 584"/>
                    <a:gd name="T33" fmla="*/ 46 h 1136"/>
                    <a:gd name="T34" fmla="*/ 574 w 584"/>
                    <a:gd name="T35" fmla="*/ 26 h 1136"/>
                    <a:gd name="T36" fmla="*/ 558 w 584"/>
                    <a:gd name="T37" fmla="*/ 10 h 1136"/>
                    <a:gd name="T38" fmla="*/ 538 w 584"/>
                    <a:gd name="T39" fmla="*/ 2 h 1136"/>
                    <a:gd name="T40" fmla="*/ 528 w 584"/>
                    <a:gd name="T41" fmla="*/ 0 h 1136"/>
                    <a:gd name="T42" fmla="*/ 480 w 584"/>
                    <a:gd name="T43" fmla="*/ 18 h 1136"/>
                    <a:gd name="T44" fmla="*/ 488 w 584"/>
                    <a:gd name="T45" fmla="*/ 20 h 1136"/>
                    <a:gd name="T46" fmla="*/ 490 w 584"/>
                    <a:gd name="T47" fmla="*/ 28 h 1136"/>
                    <a:gd name="T48" fmla="*/ 490 w 584"/>
                    <a:gd name="T49" fmla="*/ 32 h 1136"/>
                    <a:gd name="T50" fmla="*/ 484 w 584"/>
                    <a:gd name="T51" fmla="*/ 36 h 1136"/>
                    <a:gd name="T52" fmla="*/ 480 w 584"/>
                    <a:gd name="T53" fmla="*/ 36 h 1136"/>
                    <a:gd name="T54" fmla="*/ 474 w 584"/>
                    <a:gd name="T55" fmla="*/ 34 h 1136"/>
                    <a:gd name="T56" fmla="*/ 472 w 584"/>
                    <a:gd name="T57" fmla="*/ 28 h 1136"/>
                    <a:gd name="T58" fmla="*/ 472 w 584"/>
                    <a:gd name="T59" fmla="*/ 24 h 1136"/>
                    <a:gd name="T60" fmla="*/ 476 w 584"/>
                    <a:gd name="T61" fmla="*/ 18 h 1136"/>
                    <a:gd name="T62" fmla="*/ 480 w 584"/>
                    <a:gd name="T63" fmla="*/ 18 h 1136"/>
                    <a:gd name="T64" fmla="*/ 348 w 584"/>
                    <a:gd name="T65" fmla="*/ 18 h 1136"/>
                    <a:gd name="T66" fmla="*/ 352 w 584"/>
                    <a:gd name="T67" fmla="*/ 20 h 1136"/>
                    <a:gd name="T68" fmla="*/ 354 w 584"/>
                    <a:gd name="T69" fmla="*/ 24 h 1136"/>
                    <a:gd name="T70" fmla="*/ 348 w 584"/>
                    <a:gd name="T71" fmla="*/ 30 h 1136"/>
                    <a:gd name="T72" fmla="*/ 236 w 584"/>
                    <a:gd name="T73" fmla="*/ 30 h 1136"/>
                    <a:gd name="T74" fmla="*/ 230 w 584"/>
                    <a:gd name="T75" fmla="*/ 24 h 1136"/>
                    <a:gd name="T76" fmla="*/ 232 w 584"/>
                    <a:gd name="T77" fmla="*/ 20 h 1136"/>
                    <a:gd name="T78" fmla="*/ 236 w 584"/>
                    <a:gd name="T79" fmla="*/ 18 h 1136"/>
                    <a:gd name="T80" fmla="*/ 246 w 584"/>
                    <a:gd name="T81" fmla="*/ 1104 h 1136"/>
                    <a:gd name="T82" fmla="*/ 240 w 584"/>
                    <a:gd name="T83" fmla="*/ 1102 h 1136"/>
                    <a:gd name="T84" fmla="*/ 232 w 584"/>
                    <a:gd name="T85" fmla="*/ 1092 h 1136"/>
                    <a:gd name="T86" fmla="*/ 230 w 584"/>
                    <a:gd name="T87" fmla="*/ 1086 h 1136"/>
                    <a:gd name="T88" fmla="*/ 234 w 584"/>
                    <a:gd name="T89" fmla="*/ 1074 h 1136"/>
                    <a:gd name="T90" fmla="*/ 246 w 584"/>
                    <a:gd name="T91" fmla="*/ 1070 h 1136"/>
                    <a:gd name="T92" fmla="*/ 336 w 584"/>
                    <a:gd name="T93" fmla="*/ 1070 h 1136"/>
                    <a:gd name="T94" fmla="*/ 348 w 584"/>
                    <a:gd name="T95" fmla="*/ 1074 h 1136"/>
                    <a:gd name="T96" fmla="*/ 354 w 584"/>
                    <a:gd name="T97" fmla="*/ 1086 h 1136"/>
                    <a:gd name="T98" fmla="*/ 352 w 584"/>
                    <a:gd name="T99" fmla="*/ 1092 h 1136"/>
                    <a:gd name="T100" fmla="*/ 344 w 584"/>
                    <a:gd name="T101" fmla="*/ 1102 h 1136"/>
                    <a:gd name="T102" fmla="*/ 336 w 584"/>
                    <a:gd name="T103" fmla="*/ 1104 h 1136"/>
                    <a:gd name="T104" fmla="*/ 22 w 584"/>
                    <a:gd name="T105" fmla="*/ 1042 h 1136"/>
                    <a:gd name="T106" fmla="*/ 560 w 584"/>
                    <a:gd name="T107" fmla="*/ 90 h 1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4" h="1136">
                      <a:moveTo>
                        <a:pt x="528" y="0"/>
                      </a:move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8" y="26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1080"/>
                      </a:lnTo>
                      <a:lnTo>
                        <a:pt x="0" y="1080"/>
                      </a:lnTo>
                      <a:lnTo>
                        <a:pt x="0" y="1092"/>
                      </a:lnTo>
                      <a:lnTo>
                        <a:pt x="4" y="1102"/>
                      </a:lnTo>
                      <a:lnTo>
                        <a:pt x="8" y="1112"/>
                      </a:lnTo>
                      <a:lnTo>
                        <a:pt x="16" y="1120"/>
                      </a:lnTo>
                      <a:lnTo>
                        <a:pt x="24" y="1126"/>
                      </a:lnTo>
                      <a:lnTo>
                        <a:pt x="34" y="1132"/>
                      </a:lnTo>
                      <a:lnTo>
                        <a:pt x="44" y="1136"/>
                      </a:lnTo>
                      <a:lnTo>
                        <a:pt x="56" y="1136"/>
                      </a:lnTo>
                      <a:lnTo>
                        <a:pt x="528" y="1136"/>
                      </a:lnTo>
                      <a:lnTo>
                        <a:pt x="528" y="1136"/>
                      </a:lnTo>
                      <a:lnTo>
                        <a:pt x="538" y="1136"/>
                      </a:lnTo>
                      <a:lnTo>
                        <a:pt x="550" y="1132"/>
                      </a:lnTo>
                      <a:lnTo>
                        <a:pt x="558" y="1126"/>
                      </a:lnTo>
                      <a:lnTo>
                        <a:pt x="568" y="1120"/>
                      </a:lnTo>
                      <a:lnTo>
                        <a:pt x="574" y="1112"/>
                      </a:lnTo>
                      <a:lnTo>
                        <a:pt x="580" y="1102"/>
                      </a:lnTo>
                      <a:lnTo>
                        <a:pt x="584" y="1092"/>
                      </a:lnTo>
                      <a:lnTo>
                        <a:pt x="584" y="1080"/>
                      </a:lnTo>
                      <a:lnTo>
                        <a:pt x="584" y="58"/>
                      </a:lnTo>
                      <a:lnTo>
                        <a:pt x="584" y="58"/>
                      </a:lnTo>
                      <a:lnTo>
                        <a:pt x="584" y="46"/>
                      </a:lnTo>
                      <a:lnTo>
                        <a:pt x="580" y="36"/>
                      </a:lnTo>
                      <a:lnTo>
                        <a:pt x="574" y="26"/>
                      </a:lnTo>
                      <a:lnTo>
                        <a:pt x="568" y="16"/>
                      </a:lnTo>
                      <a:lnTo>
                        <a:pt x="558" y="10"/>
                      </a:lnTo>
                      <a:lnTo>
                        <a:pt x="550" y="4"/>
                      </a:lnTo>
                      <a:lnTo>
                        <a:pt x="538" y="2"/>
                      </a:lnTo>
                      <a:lnTo>
                        <a:pt x="528" y="0"/>
                      </a:lnTo>
                      <a:lnTo>
                        <a:pt x="528" y="0"/>
                      </a:lnTo>
                      <a:close/>
                      <a:moveTo>
                        <a:pt x="480" y="18"/>
                      </a:moveTo>
                      <a:lnTo>
                        <a:pt x="480" y="18"/>
                      </a:lnTo>
                      <a:lnTo>
                        <a:pt x="484" y="18"/>
                      </a:lnTo>
                      <a:lnTo>
                        <a:pt x="488" y="20"/>
                      </a:lnTo>
                      <a:lnTo>
                        <a:pt x="490" y="24"/>
                      </a:lnTo>
                      <a:lnTo>
                        <a:pt x="490" y="28"/>
                      </a:lnTo>
                      <a:lnTo>
                        <a:pt x="490" y="28"/>
                      </a:lnTo>
                      <a:lnTo>
                        <a:pt x="490" y="32"/>
                      </a:lnTo>
                      <a:lnTo>
                        <a:pt x="488" y="34"/>
                      </a:lnTo>
                      <a:lnTo>
                        <a:pt x="484" y="36"/>
                      </a:lnTo>
                      <a:lnTo>
                        <a:pt x="480" y="36"/>
                      </a:lnTo>
                      <a:lnTo>
                        <a:pt x="480" y="36"/>
                      </a:lnTo>
                      <a:lnTo>
                        <a:pt x="476" y="36"/>
                      </a:lnTo>
                      <a:lnTo>
                        <a:pt x="474" y="34"/>
                      </a:lnTo>
                      <a:lnTo>
                        <a:pt x="472" y="32"/>
                      </a:lnTo>
                      <a:lnTo>
                        <a:pt x="472" y="28"/>
                      </a:lnTo>
                      <a:lnTo>
                        <a:pt x="472" y="28"/>
                      </a:lnTo>
                      <a:lnTo>
                        <a:pt x="472" y="24"/>
                      </a:lnTo>
                      <a:lnTo>
                        <a:pt x="474" y="20"/>
                      </a:lnTo>
                      <a:lnTo>
                        <a:pt x="476" y="18"/>
                      </a:lnTo>
                      <a:lnTo>
                        <a:pt x="480" y="18"/>
                      </a:lnTo>
                      <a:lnTo>
                        <a:pt x="480" y="18"/>
                      </a:lnTo>
                      <a:close/>
                      <a:moveTo>
                        <a:pt x="236" y="18"/>
                      </a:moveTo>
                      <a:lnTo>
                        <a:pt x="348" y="18"/>
                      </a:lnTo>
                      <a:lnTo>
                        <a:pt x="348" y="18"/>
                      </a:lnTo>
                      <a:lnTo>
                        <a:pt x="352" y="20"/>
                      </a:lnTo>
                      <a:lnTo>
                        <a:pt x="354" y="24"/>
                      </a:lnTo>
                      <a:lnTo>
                        <a:pt x="354" y="24"/>
                      </a:lnTo>
                      <a:lnTo>
                        <a:pt x="352" y="28"/>
                      </a:lnTo>
                      <a:lnTo>
                        <a:pt x="348" y="30"/>
                      </a:lnTo>
                      <a:lnTo>
                        <a:pt x="236" y="30"/>
                      </a:lnTo>
                      <a:lnTo>
                        <a:pt x="236" y="30"/>
                      </a:lnTo>
                      <a:lnTo>
                        <a:pt x="232" y="28"/>
                      </a:lnTo>
                      <a:lnTo>
                        <a:pt x="230" y="24"/>
                      </a:lnTo>
                      <a:lnTo>
                        <a:pt x="230" y="24"/>
                      </a:lnTo>
                      <a:lnTo>
                        <a:pt x="232" y="20"/>
                      </a:lnTo>
                      <a:lnTo>
                        <a:pt x="236" y="18"/>
                      </a:lnTo>
                      <a:lnTo>
                        <a:pt x="236" y="18"/>
                      </a:lnTo>
                      <a:close/>
                      <a:moveTo>
                        <a:pt x="336" y="1104"/>
                      </a:moveTo>
                      <a:lnTo>
                        <a:pt x="246" y="1104"/>
                      </a:lnTo>
                      <a:lnTo>
                        <a:pt x="246" y="1104"/>
                      </a:lnTo>
                      <a:lnTo>
                        <a:pt x="240" y="1102"/>
                      </a:lnTo>
                      <a:lnTo>
                        <a:pt x="234" y="1098"/>
                      </a:lnTo>
                      <a:lnTo>
                        <a:pt x="232" y="1092"/>
                      </a:lnTo>
                      <a:lnTo>
                        <a:pt x="230" y="1086"/>
                      </a:lnTo>
                      <a:lnTo>
                        <a:pt x="230" y="1086"/>
                      </a:lnTo>
                      <a:lnTo>
                        <a:pt x="232" y="1080"/>
                      </a:lnTo>
                      <a:lnTo>
                        <a:pt x="234" y="1074"/>
                      </a:lnTo>
                      <a:lnTo>
                        <a:pt x="240" y="1070"/>
                      </a:lnTo>
                      <a:lnTo>
                        <a:pt x="246" y="1070"/>
                      </a:lnTo>
                      <a:lnTo>
                        <a:pt x="336" y="1070"/>
                      </a:lnTo>
                      <a:lnTo>
                        <a:pt x="336" y="1070"/>
                      </a:lnTo>
                      <a:lnTo>
                        <a:pt x="344" y="1070"/>
                      </a:lnTo>
                      <a:lnTo>
                        <a:pt x="348" y="1074"/>
                      </a:lnTo>
                      <a:lnTo>
                        <a:pt x="352" y="1080"/>
                      </a:lnTo>
                      <a:lnTo>
                        <a:pt x="354" y="1086"/>
                      </a:lnTo>
                      <a:lnTo>
                        <a:pt x="354" y="1086"/>
                      </a:lnTo>
                      <a:lnTo>
                        <a:pt x="352" y="1092"/>
                      </a:lnTo>
                      <a:lnTo>
                        <a:pt x="348" y="1098"/>
                      </a:lnTo>
                      <a:lnTo>
                        <a:pt x="344" y="1102"/>
                      </a:lnTo>
                      <a:lnTo>
                        <a:pt x="336" y="1104"/>
                      </a:lnTo>
                      <a:lnTo>
                        <a:pt x="336" y="1104"/>
                      </a:lnTo>
                      <a:close/>
                      <a:moveTo>
                        <a:pt x="560" y="1042"/>
                      </a:moveTo>
                      <a:lnTo>
                        <a:pt x="22" y="1042"/>
                      </a:lnTo>
                      <a:lnTo>
                        <a:pt x="22" y="90"/>
                      </a:lnTo>
                      <a:lnTo>
                        <a:pt x="560" y="90"/>
                      </a:lnTo>
                      <a:lnTo>
                        <a:pt x="560" y="104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组 106">
              <a:extLst>
                <a:ext uri="{FF2B5EF4-FFF2-40B4-BE49-F238E27FC236}">
                  <a16:creationId xmlns:a16="http://schemas.microsoft.com/office/drawing/2014/main" id="{1D87ADBC-1333-4253-B590-A417A1A4C947}"/>
                </a:ext>
              </a:extLst>
            </p:cNvPr>
            <p:cNvGrpSpPr/>
            <p:nvPr/>
          </p:nvGrpSpPr>
          <p:grpSpPr>
            <a:xfrm>
              <a:off x="878005" y="3732249"/>
              <a:ext cx="703900" cy="393687"/>
              <a:chOff x="1469573" y="4294780"/>
              <a:chExt cx="2550994" cy="1426753"/>
            </a:xfrm>
          </p:grpSpPr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56BB9B96-F376-41DC-BB88-F268EF18F016}"/>
                  </a:ext>
                </a:extLst>
              </p:cNvPr>
              <p:cNvSpPr/>
              <p:nvPr/>
            </p:nvSpPr>
            <p:spPr>
              <a:xfrm>
                <a:off x="1497127" y="4691838"/>
                <a:ext cx="2500621" cy="6142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9" name="组 83">
                <a:extLst>
                  <a:ext uri="{FF2B5EF4-FFF2-40B4-BE49-F238E27FC236}">
                    <a16:creationId xmlns:a16="http://schemas.microsoft.com/office/drawing/2014/main" id="{6AC98404-C986-4D8D-A03B-65EC0FC82CBF}"/>
                  </a:ext>
                </a:extLst>
              </p:cNvPr>
              <p:cNvGrpSpPr/>
              <p:nvPr/>
            </p:nvGrpSpPr>
            <p:grpSpPr>
              <a:xfrm>
                <a:off x="1618775" y="4392524"/>
                <a:ext cx="2093766" cy="1329009"/>
                <a:chOff x="1073477" y="591992"/>
                <a:chExt cx="2094569" cy="1337903"/>
              </a:xfrm>
            </p:grpSpPr>
            <p:sp>
              <p:nvSpPr>
                <p:cNvPr id="141" name="矩形 140">
                  <a:extLst>
                    <a:ext uri="{FF2B5EF4-FFF2-40B4-BE49-F238E27FC236}">
                      <a16:creationId xmlns:a16="http://schemas.microsoft.com/office/drawing/2014/main" id="{76D1917D-5CC1-4D02-8ADD-88D23E2DAA65}"/>
                    </a:ext>
                  </a:extLst>
                </p:cNvPr>
                <p:cNvSpPr/>
                <p:nvPr/>
              </p:nvSpPr>
              <p:spPr>
                <a:xfrm>
                  <a:off x="1099914" y="924331"/>
                  <a:ext cx="2068132" cy="10055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矩形 141">
                  <a:extLst>
                    <a:ext uri="{FF2B5EF4-FFF2-40B4-BE49-F238E27FC236}">
                      <a16:creationId xmlns:a16="http://schemas.microsoft.com/office/drawing/2014/main" id="{A2D22B5E-42AD-49E4-A1FC-F105995634D1}"/>
                    </a:ext>
                  </a:extLst>
                </p:cNvPr>
                <p:cNvSpPr/>
                <p:nvPr/>
              </p:nvSpPr>
              <p:spPr>
                <a:xfrm>
                  <a:off x="1073477" y="707437"/>
                  <a:ext cx="2068132" cy="21653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矩形 142">
                  <a:extLst>
                    <a:ext uri="{FF2B5EF4-FFF2-40B4-BE49-F238E27FC236}">
                      <a16:creationId xmlns:a16="http://schemas.microsoft.com/office/drawing/2014/main" id="{DA2BBB49-E8F7-4486-98F3-B292F49A63C3}"/>
                    </a:ext>
                  </a:extLst>
                </p:cNvPr>
                <p:cNvSpPr/>
                <p:nvPr/>
              </p:nvSpPr>
              <p:spPr>
                <a:xfrm>
                  <a:off x="1073477" y="591992"/>
                  <a:ext cx="2068132" cy="153639"/>
                </a:xfrm>
                <a:prstGeom prst="rect">
                  <a:avLst/>
                </a:prstGeom>
                <a:solidFill>
                  <a:srgbClr val="F1AC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矩形 143">
                  <a:extLst>
                    <a:ext uri="{FF2B5EF4-FFF2-40B4-BE49-F238E27FC236}">
                      <a16:creationId xmlns:a16="http://schemas.microsoft.com/office/drawing/2014/main" id="{E8F272B5-AAB4-4BC7-ABC2-721B0E5F1327}"/>
                    </a:ext>
                  </a:extLst>
                </p:cNvPr>
                <p:cNvSpPr/>
                <p:nvPr/>
              </p:nvSpPr>
              <p:spPr>
                <a:xfrm>
                  <a:off x="1112856" y="619521"/>
                  <a:ext cx="47718" cy="4430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D53175FF-0B81-486A-8080-3A4DFD4068A4}"/>
                    </a:ext>
                  </a:extLst>
                </p:cNvPr>
                <p:cNvSpPr/>
                <p:nvPr/>
              </p:nvSpPr>
              <p:spPr>
                <a:xfrm>
                  <a:off x="1167154" y="619521"/>
                  <a:ext cx="17255" cy="4430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矩形 145">
                  <a:extLst>
                    <a:ext uri="{FF2B5EF4-FFF2-40B4-BE49-F238E27FC236}">
                      <a16:creationId xmlns:a16="http://schemas.microsoft.com/office/drawing/2014/main" id="{48771676-7D81-49F9-A4D0-E8DF5562A8B6}"/>
                    </a:ext>
                  </a:extLst>
                </p:cNvPr>
                <p:cNvSpPr/>
                <p:nvPr/>
              </p:nvSpPr>
              <p:spPr>
                <a:xfrm>
                  <a:off x="1190990" y="619170"/>
                  <a:ext cx="17255" cy="44309"/>
                </a:xfrm>
                <a:prstGeom prst="rect">
                  <a:avLst/>
                </a:prstGeom>
                <a:solidFill>
                  <a:srgbClr val="1433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78713FC7-3D83-4B09-929B-3320BD229481}"/>
                    </a:ext>
                  </a:extLst>
                </p:cNvPr>
                <p:cNvSpPr/>
                <p:nvPr/>
              </p:nvSpPr>
              <p:spPr>
                <a:xfrm>
                  <a:off x="1507815" y="1039415"/>
                  <a:ext cx="1199456" cy="8901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8" name="直线连接符 92">
                  <a:extLst>
                    <a:ext uri="{FF2B5EF4-FFF2-40B4-BE49-F238E27FC236}">
                      <a16:creationId xmlns:a16="http://schemas.microsoft.com/office/drawing/2014/main" id="{7C353A6F-4280-4B6F-8F3C-A371BFE60116}"/>
                    </a:ext>
                  </a:extLst>
                </p:cNvPr>
                <p:cNvCxnSpPr/>
                <p:nvPr/>
              </p:nvCxnSpPr>
              <p:spPr>
                <a:xfrm>
                  <a:off x="1655577" y="1166615"/>
                  <a:ext cx="90393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矩形 148">
                  <a:extLst>
                    <a:ext uri="{FF2B5EF4-FFF2-40B4-BE49-F238E27FC236}">
                      <a16:creationId xmlns:a16="http://schemas.microsoft.com/office/drawing/2014/main" id="{250443E4-8A48-4DFD-8537-555701F2543B}"/>
                    </a:ext>
                  </a:extLst>
                </p:cNvPr>
                <p:cNvSpPr/>
                <p:nvPr/>
              </p:nvSpPr>
              <p:spPr>
                <a:xfrm>
                  <a:off x="1655577" y="1258709"/>
                  <a:ext cx="278302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0F33C24-FA8E-4F87-B1DE-DA2C37BC297B}"/>
                    </a:ext>
                  </a:extLst>
                </p:cNvPr>
                <p:cNvSpPr/>
                <p:nvPr/>
              </p:nvSpPr>
              <p:spPr>
                <a:xfrm>
                  <a:off x="1655577" y="1336499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AEF9A10C-36F7-4A10-9E0F-75C408224C58}"/>
                    </a:ext>
                  </a:extLst>
                </p:cNvPr>
                <p:cNvSpPr/>
                <p:nvPr/>
              </p:nvSpPr>
              <p:spPr>
                <a:xfrm>
                  <a:off x="1655577" y="1412924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矩形 151">
                  <a:extLst>
                    <a:ext uri="{FF2B5EF4-FFF2-40B4-BE49-F238E27FC236}">
                      <a16:creationId xmlns:a16="http://schemas.microsoft.com/office/drawing/2014/main" id="{CBFD5195-1E55-4B89-840E-C69BC21BF1CA}"/>
                    </a:ext>
                  </a:extLst>
                </p:cNvPr>
                <p:cNvSpPr/>
                <p:nvPr/>
              </p:nvSpPr>
              <p:spPr>
                <a:xfrm>
                  <a:off x="1655577" y="1489350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E6E90482-0E43-44D0-8E1E-CCBEE5B93EE9}"/>
                    </a:ext>
                  </a:extLst>
                </p:cNvPr>
                <p:cNvSpPr/>
                <p:nvPr/>
              </p:nvSpPr>
              <p:spPr>
                <a:xfrm>
                  <a:off x="1655577" y="1565776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96E8D4FE-3C8C-431E-A638-9AF002B139F2}"/>
                    </a:ext>
                  </a:extLst>
                </p:cNvPr>
                <p:cNvSpPr/>
                <p:nvPr/>
              </p:nvSpPr>
              <p:spPr>
                <a:xfrm>
                  <a:off x="1655577" y="1642202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58C6EEF-2ADA-4AD6-AF94-8AFE673EA6A2}"/>
                    </a:ext>
                  </a:extLst>
                </p:cNvPr>
                <p:cNvSpPr/>
                <p:nvPr/>
              </p:nvSpPr>
              <p:spPr>
                <a:xfrm>
                  <a:off x="1655577" y="1718627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56" name="图片 100">
                  <a:extLst>
                    <a:ext uri="{FF2B5EF4-FFF2-40B4-BE49-F238E27FC236}">
                      <a16:creationId xmlns:a16="http://schemas.microsoft.com/office/drawing/2014/main" id="{F9436D0A-5BDA-4A77-8886-E9EB8C7C4D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V="1">
                  <a:off x="2956552" y="634907"/>
                  <a:ext cx="24027" cy="4678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157" name="图片 101">
                  <a:extLst>
                    <a:ext uri="{FF2B5EF4-FFF2-40B4-BE49-F238E27FC236}">
                      <a16:creationId xmlns:a16="http://schemas.microsoft.com/office/drawing/2014/main" id="{E858A539-2D83-4169-864B-6D39F33063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V="1">
                  <a:off x="3015645" y="624276"/>
                  <a:ext cx="25941" cy="2594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158" name="图片 102">
                  <a:extLst>
                    <a:ext uri="{FF2B5EF4-FFF2-40B4-BE49-F238E27FC236}">
                      <a16:creationId xmlns:a16="http://schemas.microsoft.com/office/drawing/2014/main" id="{E6E58885-AD4E-4B0E-9971-95CFC3A6A3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V="1">
                  <a:off x="3076651" y="624169"/>
                  <a:ext cx="26154" cy="26154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B6F059FA-2889-4CD4-94CB-F3A5B4D22028}"/>
                    </a:ext>
                  </a:extLst>
                </p:cNvPr>
                <p:cNvSpPr/>
                <p:nvPr/>
              </p:nvSpPr>
              <p:spPr>
                <a:xfrm>
                  <a:off x="1655577" y="1795053"/>
                  <a:ext cx="903931" cy="319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5A0219D4-3CF4-4EB3-87A7-015F34202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037566" y="3726787"/>
                <a:ext cx="1415007" cy="2550994"/>
              </a:xfrm>
              <a:custGeom>
                <a:avLst/>
                <a:gdLst>
                  <a:gd name="T0" fmla="*/ 16 w 710"/>
                  <a:gd name="T1" fmla="*/ 0 h 1280"/>
                  <a:gd name="T2" fmla="*/ 10 w 710"/>
                  <a:gd name="T3" fmla="*/ 2 h 1280"/>
                  <a:gd name="T4" fmla="*/ 2 w 710"/>
                  <a:gd name="T5" fmla="*/ 10 h 1280"/>
                  <a:gd name="T6" fmla="*/ 0 w 710"/>
                  <a:gd name="T7" fmla="*/ 1264 h 1280"/>
                  <a:gd name="T8" fmla="*/ 2 w 710"/>
                  <a:gd name="T9" fmla="*/ 1270 h 1280"/>
                  <a:gd name="T10" fmla="*/ 10 w 710"/>
                  <a:gd name="T11" fmla="*/ 1278 h 1280"/>
                  <a:gd name="T12" fmla="*/ 694 w 710"/>
                  <a:gd name="T13" fmla="*/ 1280 h 1280"/>
                  <a:gd name="T14" fmla="*/ 700 w 710"/>
                  <a:gd name="T15" fmla="*/ 1278 h 1280"/>
                  <a:gd name="T16" fmla="*/ 708 w 710"/>
                  <a:gd name="T17" fmla="*/ 1270 h 1280"/>
                  <a:gd name="T18" fmla="*/ 710 w 710"/>
                  <a:gd name="T19" fmla="*/ 16 h 1280"/>
                  <a:gd name="T20" fmla="*/ 708 w 710"/>
                  <a:gd name="T21" fmla="*/ 10 h 1280"/>
                  <a:gd name="T22" fmla="*/ 700 w 710"/>
                  <a:gd name="T23" fmla="*/ 2 h 1280"/>
                  <a:gd name="T24" fmla="*/ 694 w 710"/>
                  <a:gd name="T25" fmla="*/ 0 h 1280"/>
                  <a:gd name="T26" fmla="*/ 420 w 710"/>
                  <a:gd name="T27" fmla="*/ 30 h 1280"/>
                  <a:gd name="T28" fmla="*/ 424 w 710"/>
                  <a:gd name="T29" fmla="*/ 30 h 1280"/>
                  <a:gd name="T30" fmla="*/ 428 w 710"/>
                  <a:gd name="T31" fmla="*/ 34 h 1280"/>
                  <a:gd name="T32" fmla="*/ 430 w 710"/>
                  <a:gd name="T33" fmla="*/ 38 h 1280"/>
                  <a:gd name="T34" fmla="*/ 426 w 710"/>
                  <a:gd name="T35" fmla="*/ 44 h 1280"/>
                  <a:gd name="T36" fmla="*/ 420 w 710"/>
                  <a:gd name="T37" fmla="*/ 48 h 1280"/>
                  <a:gd name="T38" fmla="*/ 290 w 710"/>
                  <a:gd name="T39" fmla="*/ 48 h 1280"/>
                  <a:gd name="T40" fmla="*/ 284 w 710"/>
                  <a:gd name="T41" fmla="*/ 44 h 1280"/>
                  <a:gd name="T42" fmla="*/ 282 w 710"/>
                  <a:gd name="T43" fmla="*/ 38 h 1280"/>
                  <a:gd name="T44" fmla="*/ 282 w 710"/>
                  <a:gd name="T45" fmla="*/ 34 h 1280"/>
                  <a:gd name="T46" fmla="*/ 286 w 710"/>
                  <a:gd name="T47" fmla="*/ 30 h 1280"/>
                  <a:gd name="T48" fmla="*/ 290 w 710"/>
                  <a:gd name="T49" fmla="*/ 30 h 1280"/>
                  <a:gd name="T50" fmla="*/ 320 w 710"/>
                  <a:gd name="T51" fmla="*/ 1232 h 1280"/>
                  <a:gd name="T52" fmla="*/ 348 w 710"/>
                  <a:gd name="T53" fmla="*/ 1208 h 1280"/>
                  <a:gd name="T54" fmla="*/ 348 w 710"/>
                  <a:gd name="T55" fmla="*/ 1204 h 1280"/>
                  <a:gd name="T56" fmla="*/ 320 w 710"/>
                  <a:gd name="T57" fmla="*/ 1182 h 1280"/>
                  <a:gd name="T58" fmla="*/ 348 w 710"/>
                  <a:gd name="T59" fmla="*/ 1204 h 1280"/>
                  <a:gd name="T60" fmla="*/ 352 w 710"/>
                  <a:gd name="T61" fmla="*/ 1236 h 1280"/>
                  <a:gd name="T62" fmla="*/ 390 w 710"/>
                  <a:gd name="T63" fmla="*/ 1208 h 1280"/>
                  <a:gd name="T64" fmla="*/ 390 w 710"/>
                  <a:gd name="T65" fmla="*/ 1204 h 1280"/>
                  <a:gd name="T66" fmla="*/ 352 w 710"/>
                  <a:gd name="T67" fmla="*/ 1176 h 1280"/>
                  <a:gd name="T68" fmla="*/ 390 w 710"/>
                  <a:gd name="T69" fmla="*/ 1204 h 1280"/>
                  <a:gd name="T70" fmla="*/ 48 w 710"/>
                  <a:gd name="T71" fmla="*/ 1114 h 1280"/>
                  <a:gd name="T72" fmla="*/ 662 w 710"/>
                  <a:gd name="T73" fmla="*/ 8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0" h="1280">
                    <a:moveTo>
                      <a:pt x="694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264"/>
                    </a:lnTo>
                    <a:lnTo>
                      <a:pt x="0" y="1264"/>
                    </a:lnTo>
                    <a:lnTo>
                      <a:pt x="2" y="1270"/>
                    </a:lnTo>
                    <a:lnTo>
                      <a:pt x="4" y="1276"/>
                    </a:lnTo>
                    <a:lnTo>
                      <a:pt x="10" y="1278"/>
                    </a:lnTo>
                    <a:lnTo>
                      <a:pt x="16" y="1280"/>
                    </a:lnTo>
                    <a:lnTo>
                      <a:pt x="694" y="1280"/>
                    </a:lnTo>
                    <a:lnTo>
                      <a:pt x="694" y="1280"/>
                    </a:lnTo>
                    <a:lnTo>
                      <a:pt x="700" y="1278"/>
                    </a:lnTo>
                    <a:lnTo>
                      <a:pt x="706" y="1276"/>
                    </a:lnTo>
                    <a:lnTo>
                      <a:pt x="708" y="1270"/>
                    </a:lnTo>
                    <a:lnTo>
                      <a:pt x="710" y="1264"/>
                    </a:lnTo>
                    <a:lnTo>
                      <a:pt x="710" y="16"/>
                    </a:lnTo>
                    <a:lnTo>
                      <a:pt x="710" y="16"/>
                    </a:lnTo>
                    <a:lnTo>
                      <a:pt x="708" y="10"/>
                    </a:lnTo>
                    <a:lnTo>
                      <a:pt x="706" y="4"/>
                    </a:lnTo>
                    <a:lnTo>
                      <a:pt x="700" y="2"/>
                    </a:lnTo>
                    <a:lnTo>
                      <a:pt x="694" y="0"/>
                    </a:lnTo>
                    <a:lnTo>
                      <a:pt x="694" y="0"/>
                    </a:lnTo>
                    <a:close/>
                    <a:moveTo>
                      <a:pt x="290" y="30"/>
                    </a:moveTo>
                    <a:lnTo>
                      <a:pt x="420" y="30"/>
                    </a:lnTo>
                    <a:lnTo>
                      <a:pt x="420" y="30"/>
                    </a:lnTo>
                    <a:lnTo>
                      <a:pt x="424" y="30"/>
                    </a:lnTo>
                    <a:lnTo>
                      <a:pt x="426" y="32"/>
                    </a:lnTo>
                    <a:lnTo>
                      <a:pt x="428" y="34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28" y="42"/>
                    </a:lnTo>
                    <a:lnTo>
                      <a:pt x="426" y="44"/>
                    </a:lnTo>
                    <a:lnTo>
                      <a:pt x="424" y="46"/>
                    </a:lnTo>
                    <a:lnTo>
                      <a:pt x="420" y="48"/>
                    </a:lnTo>
                    <a:lnTo>
                      <a:pt x="290" y="48"/>
                    </a:lnTo>
                    <a:lnTo>
                      <a:pt x="290" y="48"/>
                    </a:lnTo>
                    <a:lnTo>
                      <a:pt x="286" y="46"/>
                    </a:lnTo>
                    <a:lnTo>
                      <a:pt x="284" y="44"/>
                    </a:lnTo>
                    <a:lnTo>
                      <a:pt x="282" y="42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2" y="34"/>
                    </a:lnTo>
                    <a:lnTo>
                      <a:pt x="284" y="32"/>
                    </a:lnTo>
                    <a:lnTo>
                      <a:pt x="286" y="30"/>
                    </a:lnTo>
                    <a:lnTo>
                      <a:pt x="290" y="30"/>
                    </a:lnTo>
                    <a:lnTo>
                      <a:pt x="290" y="30"/>
                    </a:lnTo>
                    <a:close/>
                    <a:moveTo>
                      <a:pt x="348" y="1236"/>
                    </a:moveTo>
                    <a:lnTo>
                      <a:pt x="320" y="1232"/>
                    </a:lnTo>
                    <a:lnTo>
                      <a:pt x="320" y="1208"/>
                    </a:lnTo>
                    <a:lnTo>
                      <a:pt x="348" y="1208"/>
                    </a:lnTo>
                    <a:lnTo>
                      <a:pt x="348" y="1236"/>
                    </a:lnTo>
                    <a:close/>
                    <a:moveTo>
                      <a:pt x="348" y="1204"/>
                    </a:moveTo>
                    <a:lnTo>
                      <a:pt x="320" y="1204"/>
                    </a:lnTo>
                    <a:lnTo>
                      <a:pt x="320" y="1182"/>
                    </a:lnTo>
                    <a:lnTo>
                      <a:pt x="348" y="1176"/>
                    </a:lnTo>
                    <a:lnTo>
                      <a:pt x="348" y="1204"/>
                    </a:lnTo>
                    <a:close/>
                    <a:moveTo>
                      <a:pt x="390" y="1242"/>
                    </a:moveTo>
                    <a:lnTo>
                      <a:pt x="352" y="1236"/>
                    </a:lnTo>
                    <a:lnTo>
                      <a:pt x="352" y="1208"/>
                    </a:lnTo>
                    <a:lnTo>
                      <a:pt x="390" y="1208"/>
                    </a:lnTo>
                    <a:lnTo>
                      <a:pt x="390" y="1242"/>
                    </a:lnTo>
                    <a:close/>
                    <a:moveTo>
                      <a:pt x="390" y="1204"/>
                    </a:moveTo>
                    <a:lnTo>
                      <a:pt x="352" y="1204"/>
                    </a:lnTo>
                    <a:lnTo>
                      <a:pt x="352" y="1176"/>
                    </a:lnTo>
                    <a:lnTo>
                      <a:pt x="390" y="1170"/>
                    </a:lnTo>
                    <a:lnTo>
                      <a:pt x="390" y="1204"/>
                    </a:lnTo>
                    <a:close/>
                    <a:moveTo>
                      <a:pt x="662" y="1114"/>
                    </a:moveTo>
                    <a:lnTo>
                      <a:pt x="48" y="1114"/>
                    </a:lnTo>
                    <a:lnTo>
                      <a:pt x="48" y="86"/>
                    </a:lnTo>
                    <a:lnTo>
                      <a:pt x="662" y="86"/>
                    </a:lnTo>
                    <a:lnTo>
                      <a:pt x="662" y="111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65100" dist="38100" dir="2700000" sx="101000" sy="101000" algn="ctr" rotWithShape="0">
                  <a:srgbClr val="000000">
                    <a:alpha val="4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32" name="群組 231">
            <a:extLst>
              <a:ext uri="{FF2B5EF4-FFF2-40B4-BE49-F238E27FC236}">
                <a16:creationId xmlns:a16="http://schemas.microsoft.com/office/drawing/2014/main" id="{6550C25C-38CC-4F79-AE2D-4355721C0347}"/>
              </a:ext>
            </a:extLst>
          </p:cNvPr>
          <p:cNvGrpSpPr/>
          <p:nvPr/>
        </p:nvGrpSpPr>
        <p:grpSpPr>
          <a:xfrm>
            <a:off x="8878527" y="1991403"/>
            <a:ext cx="3309031" cy="2841339"/>
            <a:chOff x="8193792" y="1991402"/>
            <a:chExt cx="3309462" cy="2841339"/>
          </a:xfrm>
        </p:grpSpPr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A1DB85CC-E9DF-4B55-B658-3F02BB3AC14C}"/>
                </a:ext>
              </a:extLst>
            </p:cNvPr>
            <p:cNvSpPr/>
            <p:nvPr/>
          </p:nvSpPr>
          <p:spPr>
            <a:xfrm>
              <a:off x="8896110" y="2815595"/>
              <a:ext cx="2607144" cy="452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69">
                <a:lnSpc>
                  <a:spcPct val="130000"/>
                </a:lnSpc>
              </a:pPr>
              <a:r>
                <a:rPr lang="zh-TW" altLang="en-US" sz="2000" b="1" dirty="0">
                  <a:solidFill>
                    <a:srgbClr val="51597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可使用手機</a:t>
              </a:r>
              <a:r>
                <a:rPr lang="en-US" altLang="zh-TW" sz="2000" b="1" dirty="0">
                  <a:solidFill>
                    <a:srgbClr val="51597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000" b="1" dirty="0">
                  <a:solidFill>
                    <a:srgbClr val="51597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平版連線</a:t>
              </a:r>
              <a:endParaRPr lang="en-US" altLang="zh-CN" sz="2000" b="1" dirty="0">
                <a:solidFill>
                  <a:srgbClr val="51597B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34" name="群組 233">
              <a:extLst>
                <a:ext uri="{FF2B5EF4-FFF2-40B4-BE49-F238E27FC236}">
                  <a16:creationId xmlns:a16="http://schemas.microsoft.com/office/drawing/2014/main" id="{5E225A7E-2C99-4958-81C8-B5E6DE84694C}"/>
                </a:ext>
              </a:extLst>
            </p:cNvPr>
            <p:cNvGrpSpPr/>
            <p:nvPr/>
          </p:nvGrpSpPr>
          <p:grpSpPr>
            <a:xfrm>
              <a:off x="8193792" y="1991402"/>
              <a:ext cx="2682608" cy="2841339"/>
              <a:chOff x="8193792" y="1991402"/>
              <a:chExt cx="2682608" cy="2841339"/>
            </a:xfrm>
          </p:grpSpPr>
          <p:grpSp>
            <p:nvGrpSpPr>
              <p:cNvPr id="235" name="群組 234">
                <a:extLst>
                  <a:ext uri="{FF2B5EF4-FFF2-40B4-BE49-F238E27FC236}">
                    <a16:creationId xmlns:a16="http://schemas.microsoft.com/office/drawing/2014/main" id="{5A5FE2EA-73B7-4A5B-99C8-11CE8C51410C}"/>
                  </a:ext>
                </a:extLst>
              </p:cNvPr>
              <p:cNvGrpSpPr/>
              <p:nvPr/>
            </p:nvGrpSpPr>
            <p:grpSpPr>
              <a:xfrm>
                <a:off x="8193792" y="1991402"/>
                <a:ext cx="2682608" cy="2097574"/>
                <a:chOff x="7601406" y="1970175"/>
                <a:chExt cx="3128601" cy="2097574"/>
              </a:xfrm>
            </p:grpSpPr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3FFA1019-15C3-4DA8-8FF4-B3E3A6126758}"/>
                    </a:ext>
                  </a:extLst>
                </p:cNvPr>
                <p:cNvSpPr/>
                <p:nvPr/>
              </p:nvSpPr>
              <p:spPr>
                <a:xfrm>
                  <a:off x="8420490" y="2048361"/>
                  <a:ext cx="2309517" cy="452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69">
                    <a:lnSpc>
                      <a:spcPct val="130000"/>
                    </a:lnSpc>
                  </a:pPr>
                  <a:r>
                    <a:rPr lang="zh-TW" altLang="en-US" sz="2000" b="1" dirty="0">
                      <a:solidFill>
                        <a:srgbClr val="51597B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適用多種瀏覽器</a:t>
                  </a:r>
                  <a:endParaRPr lang="en-US" altLang="zh-CN" sz="2000" b="1" dirty="0">
                    <a:solidFill>
                      <a:srgbClr val="51597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240" name="组合 8">
                  <a:extLst>
                    <a:ext uri="{FF2B5EF4-FFF2-40B4-BE49-F238E27FC236}">
                      <a16:creationId xmlns:a16="http://schemas.microsoft.com/office/drawing/2014/main" id="{4F9DE9CA-D1C6-4662-85DE-C51CBE38B560}"/>
                    </a:ext>
                  </a:extLst>
                </p:cNvPr>
                <p:cNvGrpSpPr/>
                <p:nvPr/>
              </p:nvGrpSpPr>
              <p:grpSpPr>
                <a:xfrm>
                  <a:off x="7601406" y="1970175"/>
                  <a:ext cx="720906" cy="648815"/>
                  <a:chOff x="5529059" y="1049949"/>
                  <a:chExt cx="737076" cy="663368"/>
                </a:xfrm>
                <a:solidFill>
                  <a:srgbClr val="86A3C0"/>
                </a:solidFill>
              </p:grpSpPr>
              <p:sp>
                <p:nvSpPr>
                  <p:cNvPr id="248" name="椭圆 4">
                    <a:extLst>
                      <a:ext uri="{FF2B5EF4-FFF2-40B4-BE49-F238E27FC236}">
                        <a16:creationId xmlns:a16="http://schemas.microsoft.com/office/drawing/2014/main" id="{0C9F8FB1-1810-4F73-9643-41878E958C72}"/>
                      </a:ext>
                    </a:extLst>
                  </p:cNvPr>
                  <p:cNvSpPr/>
                  <p:nvPr/>
                </p:nvSpPr>
                <p:spPr>
                  <a:xfrm>
                    <a:off x="5529059" y="1049949"/>
                    <a:ext cx="737076" cy="66336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09569"/>
                    <a:endParaRPr kumimoji="1" lang="zh-CN" altLang="en-US" sz="280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249" name="文本框 5">
                    <a:extLst>
                      <a:ext uri="{FF2B5EF4-FFF2-40B4-BE49-F238E27FC236}">
                        <a16:creationId xmlns:a16="http://schemas.microsoft.com/office/drawing/2014/main" id="{B68F9CCA-9610-4C51-AA4F-2DCD3B4934E8}"/>
                      </a:ext>
                    </a:extLst>
                  </p:cNvPr>
                  <p:cNvSpPr txBox="1"/>
                  <p:nvPr/>
                </p:nvSpPr>
                <p:spPr>
                  <a:xfrm>
                    <a:off x="5705769" y="1112992"/>
                    <a:ext cx="383656" cy="53495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569"/>
                    <a:r>
                      <a:rPr kumimoji="1" lang="en-US" altLang="zh-CN" sz="2800" b="1" dirty="0">
                        <a:solidFill>
                          <a:prstClr val="whit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1</a:t>
                    </a:r>
                    <a:endParaRPr kumimoji="1" lang="zh-CN" altLang="en-US" sz="2800" b="1" dirty="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  <p:grpSp>
              <p:nvGrpSpPr>
                <p:cNvPr id="241" name="组合 10">
                  <a:extLst>
                    <a:ext uri="{FF2B5EF4-FFF2-40B4-BE49-F238E27FC236}">
                      <a16:creationId xmlns:a16="http://schemas.microsoft.com/office/drawing/2014/main" id="{C67E4FF3-3CC1-4262-819C-FEB5C22C7446}"/>
                    </a:ext>
                  </a:extLst>
                </p:cNvPr>
                <p:cNvGrpSpPr/>
                <p:nvPr/>
              </p:nvGrpSpPr>
              <p:grpSpPr>
                <a:xfrm>
                  <a:off x="7601406" y="2696177"/>
                  <a:ext cx="720906" cy="648814"/>
                  <a:chOff x="5529059" y="1660670"/>
                  <a:chExt cx="737076" cy="663368"/>
                </a:xfrm>
                <a:solidFill>
                  <a:srgbClr val="E86845"/>
                </a:solidFill>
              </p:grpSpPr>
              <p:sp>
                <p:nvSpPr>
                  <p:cNvPr id="246" name="椭圆 36">
                    <a:extLst>
                      <a:ext uri="{FF2B5EF4-FFF2-40B4-BE49-F238E27FC236}">
                        <a16:creationId xmlns:a16="http://schemas.microsoft.com/office/drawing/2014/main" id="{D5A2FD61-6A13-4747-B039-422DC98F4DD0}"/>
                      </a:ext>
                    </a:extLst>
                  </p:cNvPr>
                  <p:cNvSpPr/>
                  <p:nvPr/>
                </p:nvSpPr>
                <p:spPr>
                  <a:xfrm>
                    <a:off x="5529059" y="1660670"/>
                    <a:ext cx="737076" cy="663368"/>
                  </a:xfrm>
                  <a:prstGeom prst="ellipse">
                    <a:avLst/>
                  </a:prstGeom>
                  <a:solidFill>
                    <a:srgbClr val="F1AC09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09569"/>
                    <a:endParaRPr kumimoji="1" lang="zh-CN" altLang="en-US" sz="280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247" name="文本框 37">
                    <a:extLst>
                      <a:ext uri="{FF2B5EF4-FFF2-40B4-BE49-F238E27FC236}">
                        <a16:creationId xmlns:a16="http://schemas.microsoft.com/office/drawing/2014/main" id="{B3E7FD0F-CB94-4A30-9D13-161B6BC3199B}"/>
                      </a:ext>
                    </a:extLst>
                  </p:cNvPr>
                  <p:cNvSpPr txBox="1"/>
                  <p:nvPr/>
                </p:nvSpPr>
                <p:spPr>
                  <a:xfrm>
                    <a:off x="5705770" y="1713462"/>
                    <a:ext cx="383655" cy="534956"/>
                  </a:xfrm>
                  <a:prstGeom prst="rect">
                    <a:avLst/>
                  </a:prstGeom>
                  <a:solidFill>
                    <a:srgbClr val="F1AC09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569"/>
                    <a:r>
                      <a:rPr kumimoji="1" lang="en-US" altLang="zh-CN" sz="2800" b="1" dirty="0">
                        <a:solidFill>
                          <a:prstClr val="whit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2</a:t>
                    </a:r>
                    <a:endParaRPr kumimoji="1" lang="zh-CN" altLang="en-US" sz="2800" b="1" dirty="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750F1AC3-B17F-41FD-9A86-EEF9FD015A06}"/>
                    </a:ext>
                  </a:extLst>
                </p:cNvPr>
                <p:cNvSpPr/>
                <p:nvPr/>
              </p:nvSpPr>
              <p:spPr>
                <a:xfrm>
                  <a:off x="8420488" y="3497121"/>
                  <a:ext cx="1711196" cy="452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569">
                    <a:lnSpc>
                      <a:spcPct val="130000"/>
                    </a:lnSpc>
                  </a:pPr>
                  <a:r>
                    <a:rPr lang="zh-TW" altLang="en-US" sz="2000" b="1" dirty="0">
                      <a:solidFill>
                        <a:srgbClr val="51597B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可院外連線</a:t>
                  </a:r>
                  <a:endParaRPr lang="en-US" altLang="zh-CN" sz="2000" b="1" dirty="0">
                    <a:solidFill>
                      <a:srgbClr val="51597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243" name="组合 11">
                  <a:extLst>
                    <a:ext uri="{FF2B5EF4-FFF2-40B4-BE49-F238E27FC236}">
                      <a16:creationId xmlns:a16="http://schemas.microsoft.com/office/drawing/2014/main" id="{69AEBF71-DB9B-40A6-A208-454277715381}"/>
                    </a:ext>
                  </a:extLst>
                </p:cNvPr>
                <p:cNvGrpSpPr/>
                <p:nvPr/>
              </p:nvGrpSpPr>
              <p:grpSpPr>
                <a:xfrm>
                  <a:off x="7610704" y="3418936"/>
                  <a:ext cx="720906" cy="648813"/>
                  <a:chOff x="5529059" y="2208487"/>
                  <a:chExt cx="737076" cy="663368"/>
                </a:xfrm>
                <a:solidFill>
                  <a:srgbClr val="01999A"/>
                </a:solidFill>
              </p:grpSpPr>
              <p:sp>
                <p:nvSpPr>
                  <p:cNvPr id="244" name="椭圆 43">
                    <a:extLst>
                      <a:ext uri="{FF2B5EF4-FFF2-40B4-BE49-F238E27FC236}">
                        <a16:creationId xmlns:a16="http://schemas.microsoft.com/office/drawing/2014/main" id="{296CFAD1-83A5-44C6-9883-30DE95DB16E3}"/>
                      </a:ext>
                    </a:extLst>
                  </p:cNvPr>
                  <p:cNvSpPr/>
                  <p:nvPr/>
                </p:nvSpPr>
                <p:spPr>
                  <a:xfrm>
                    <a:off x="5529059" y="2208487"/>
                    <a:ext cx="737076" cy="663368"/>
                  </a:xfrm>
                  <a:prstGeom prst="ellipse">
                    <a:avLst/>
                  </a:prstGeom>
                  <a:solidFill>
                    <a:srgbClr val="6BAE2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09569"/>
                    <a:endParaRPr kumimoji="1" lang="zh-CN" altLang="en-US" sz="280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245" name="文本框 44">
                    <a:extLst>
                      <a:ext uri="{FF2B5EF4-FFF2-40B4-BE49-F238E27FC236}">
                        <a16:creationId xmlns:a16="http://schemas.microsoft.com/office/drawing/2014/main" id="{D8893CBD-F889-4687-8039-3BA5305CC822}"/>
                      </a:ext>
                    </a:extLst>
                  </p:cNvPr>
                  <p:cNvSpPr txBox="1"/>
                  <p:nvPr/>
                </p:nvSpPr>
                <p:spPr>
                  <a:xfrm>
                    <a:off x="5705769" y="2276009"/>
                    <a:ext cx="383655" cy="534955"/>
                  </a:xfrm>
                  <a:prstGeom prst="rect">
                    <a:avLst/>
                  </a:prstGeom>
                  <a:solidFill>
                    <a:srgbClr val="6BAE2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569"/>
                    <a:r>
                      <a:rPr kumimoji="1" lang="en-US" altLang="zh-CN" sz="2800" b="1" dirty="0">
                        <a:solidFill>
                          <a:prstClr val="whit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</a:t>
                    </a:r>
                    <a:endParaRPr kumimoji="1" lang="zh-CN" altLang="en-US" sz="2800" b="1" dirty="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</p:grpSp>
          <p:grpSp>
            <p:nvGrpSpPr>
              <p:cNvPr id="236" name="组合 8">
                <a:extLst>
                  <a:ext uri="{FF2B5EF4-FFF2-40B4-BE49-F238E27FC236}">
                    <a16:creationId xmlns:a16="http://schemas.microsoft.com/office/drawing/2014/main" id="{3F19D90D-004C-400B-AE40-A0B835338B59}"/>
                  </a:ext>
                </a:extLst>
              </p:cNvPr>
              <p:cNvGrpSpPr/>
              <p:nvPr/>
            </p:nvGrpSpPr>
            <p:grpSpPr>
              <a:xfrm>
                <a:off x="8201767" y="4183926"/>
                <a:ext cx="618138" cy="648815"/>
                <a:chOff x="5529059" y="1049949"/>
                <a:chExt cx="737076" cy="663368"/>
              </a:xfrm>
              <a:solidFill>
                <a:srgbClr val="86A3C0"/>
              </a:solidFill>
            </p:grpSpPr>
            <p:sp>
              <p:nvSpPr>
                <p:cNvPr id="237" name="椭圆 4">
                  <a:extLst>
                    <a:ext uri="{FF2B5EF4-FFF2-40B4-BE49-F238E27FC236}">
                      <a16:creationId xmlns:a16="http://schemas.microsoft.com/office/drawing/2014/main" id="{41D82909-B440-4D02-8686-7CD6F464B2B1}"/>
                    </a:ext>
                  </a:extLst>
                </p:cNvPr>
                <p:cNvSpPr/>
                <p:nvPr/>
              </p:nvSpPr>
              <p:spPr>
                <a:xfrm>
                  <a:off x="5529059" y="1049949"/>
                  <a:ext cx="737076" cy="66336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69"/>
                  <a:endParaRPr kumimoji="1" lang="zh-CN" altLang="en-US" sz="280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238" name="文本框 5">
                  <a:extLst>
                    <a:ext uri="{FF2B5EF4-FFF2-40B4-BE49-F238E27FC236}">
                      <a16:creationId xmlns:a16="http://schemas.microsoft.com/office/drawing/2014/main" id="{C52EC20E-F758-438D-A0FA-DB898ED7518B}"/>
                    </a:ext>
                  </a:extLst>
                </p:cNvPr>
                <p:cNvSpPr txBox="1"/>
                <p:nvPr/>
              </p:nvSpPr>
              <p:spPr>
                <a:xfrm>
                  <a:off x="5705769" y="1112992"/>
                  <a:ext cx="383656" cy="5349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609569"/>
                  <a:r>
                    <a:rPr kumimoji="1" lang="en-US" altLang="zh-CN" sz="2800" b="1" dirty="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4</a:t>
                  </a:r>
                  <a:endParaRPr kumimoji="1" lang="zh-CN" altLang="en-US" sz="2800" b="1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</p:grpSp>
      </p:grpSp>
      <p:sp>
        <p:nvSpPr>
          <p:cNvPr id="250" name="文字版面配置區 1">
            <a:extLst>
              <a:ext uri="{FF2B5EF4-FFF2-40B4-BE49-F238E27FC236}">
                <a16:creationId xmlns:a16="http://schemas.microsoft.com/office/drawing/2014/main" id="{CA9045E4-CD90-4D99-BCAA-8CDE88D22F7C}"/>
              </a:ext>
            </a:extLst>
          </p:cNvPr>
          <p:cNvSpPr txBox="1">
            <a:spLocks/>
          </p:cNvSpPr>
          <p:nvPr/>
        </p:nvSpPr>
        <p:spPr>
          <a:xfrm>
            <a:off x="152335" y="304200"/>
            <a:ext cx="5400675" cy="978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/>
              <a:t>響應式網頁設計</a:t>
            </a:r>
            <a:r>
              <a:rPr lang="en-US" altLang="zh-TW" sz="4000" dirty="0"/>
              <a:t>(RWD) </a:t>
            </a: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8183D225-D594-4D00-8083-BF8B931D4231}"/>
              </a:ext>
            </a:extLst>
          </p:cNvPr>
          <p:cNvSpPr/>
          <p:nvPr/>
        </p:nvSpPr>
        <p:spPr>
          <a:xfrm>
            <a:off x="9584411" y="4274259"/>
            <a:ext cx="1467068" cy="45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69">
              <a:lnSpc>
                <a:spcPct val="130000"/>
              </a:lnSpc>
            </a:pPr>
            <a:r>
              <a:rPr lang="zh-TW" altLang="en-US" sz="2000" b="1" dirty="0">
                <a:solidFill>
                  <a:srgbClr val="51597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前登入設計</a:t>
            </a:r>
            <a:endParaRPr lang="en-US" altLang="zh-CN" sz="2000" b="1" dirty="0">
              <a:solidFill>
                <a:srgbClr val="51597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2" name="椭圆 43">
            <a:extLst>
              <a:ext uri="{FF2B5EF4-FFF2-40B4-BE49-F238E27FC236}">
                <a16:creationId xmlns:a16="http://schemas.microsoft.com/office/drawing/2014/main" id="{12E25C70-AC95-4143-BEB5-2D543BE9A588}"/>
              </a:ext>
            </a:extLst>
          </p:cNvPr>
          <p:cNvSpPr/>
          <p:nvPr/>
        </p:nvSpPr>
        <p:spPr>
          <a:xfrm>
            <a:off x="8890155" y="4196074"/>
            <a:ext cx="618058" cy="64881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endParaRPr kumimoji="1" lang="zh-CN" altLang="en-US" sz="280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3" name="文本框 44">
            <a:extLst>
              <a:ext uri="{FF2B5EF4-FFF2-40B4-BE49-F238E27FC236}">
                <a16:creationId xmlns:a16="http://schemas.microsoft.com/office/drawing/2014/main" id="{54B54219-35C6-428B-B794-1BEC3401434D}"/>
              </a:ext>
            </a:extLst>
          </p:cNvPr>
          <p:cNvSpPr txBox="1"/>
          <p:nvPr/>
        </p:nvSpPr>
        <p:spPr>
          <a:xfrm>
            <a:off x="9082775" y="4254782"/>
            <a:ext cx="249727" cy="5200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609569"/>
            <a:r>
              <a:rPr kumimoji="1" lang="en-US" altLang="zh-CN" sz="28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kumimoji="1" lang="zh-CN" altLang="en-US" sz="28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8" name="群組 267">
            <a:extLst>
              <a:ext uri="{FF2B5EF4-FFF2-40B4-BE49-F238E27FC236}">
                <a16:creationId xmlns:a16="http://schemas.microsoft.com/office/drawing/2014/main" id="{66CF80F2-293E-4519-BE19-D1384ED05C0F}"/>
              </a:ext>
            </a:extLst>
          </p:cNvPr>
          <p:cNvGrpSpPr/>
          <p:nvPr/>
        </p:nvGrpSpPr>
        <p:grpSpPr>
          <a:xfrm>
            <a:off x="5136655" y="-28793"/>
            <a:ext cx="3410433" cy="6937008"/>
            <a:chOff x="4607925" y="-9577"/>
            <a:chExt cx="3410433" cy="6937008"/>
          </a:xfrm>
        </p:grpSpPr>
        <p:pic>
          <p:nvPicPr>
            <p:cNvPr id="269" name="圖片 268">
              <a:extLst>
                <a:ext uri="{FF2B5EF4-FFF2-40B4-BE49-F238E27FC236}">
                  <a16:creationId xmlns:a16="http://schemas.microsoft.com/office/drawing/2014/main" id="{F07EA3AD-BADD-453D-BA3F-BDFD9200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33" y="114325"/>
              <a:ext cx="3403158" cy="6813106"/>
            </a:xfrm>
            <a:prstGeom prst="rect">
              <a:avLst/>
            </a:prstGeom>
          </p:spPr>
        </p:pic>
        <p:pic>
          <p:nvPicPr>
            <p:cNvPr id="270" name="圖片 269">
              <a:extLst>
                <a:ext uri="{FF2B5EF4-FFF2-40B4-BE49-F238E27FC236}">
                  <a16:creationId xmlns:a16="http://schemas.microsoft.com/office/drawing/2014/main" id="{44016B9C-A184-4899-8474-39CFE7BC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58"/>
            <a:stretch/>
          </p:blipFill>
          <p:spPr>
            <a:xfrm>
              <a:off x="4607925" y="6008915"/>
              <a:ext cx="3403158" cy="834359"/>
            </a:xfrm>
            <a:prstGeom prst="rect">
              <a:avLst/>
            </a:prstGeom>
          </p:spPr>
        </p:pic>
        <p:pic>
          <p:nvPicPr>
            <p:cNvPr id="271" name="圖片 270">
              <a:extLst>
                <a:ext uri="{FF2B5EF4-FFF2-40B4-BE49-F238E27FC236}">
                  <a16:creationId xmlns:a16="http://schemas.microsoft.com/office/drawing/2014/main" id="{D3612BD7-A4AF-4B48-A560-11C9A9DBB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092"/>
            <a:stretch/>
          </p:blipFill>
          <p:spPr>
            <a:xfrm>
              <a:off x="4615200" y="-9577"/>
              <a:ext cx="3403158" cy="811334"/>
            </a:xfrm>
            <a:prstGeom prst="rect">
              <a:avLst/>
            </a:prstGeom>
          </p:spPr>
        </p:pic>
        <p:pic>
          <p:nvPicPr>
            <p:cNvPr id="272" name="Picture 2">
              <a:extLst>
                <a:ext uri="{FF2B5EF4-FFF2-40B4-BE49-F238E27FC236}">
                  <a16:creationId xmlns:a16="http://schemas.microsoft.com/office/drawing/2014/main" id="{2B9C3ECE-4910-4FEF-A989-0197DDAA2EC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"/>
            <a:stretch/>
          </p:blipFill>
          <p:spPr bwMode="auto">
            <a:xfrm>
              <a:off x="4879234" y="1033994"/>
              <a:ext cx="2844000" cy="501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3" name="Picture 3">
            <a:extLst>
              <a:ext uri="{FF2B5EF4-FFF2-40B4-BE49-F238E27FC236}">
                <a16:creationId xmlns:a16="http://schemas.microsoft.com/office/drawing/2014/main" id="{3697FC4D-DBB8-4793-A2BD-DABA206A7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9"/>
          <a:stretch/>
        </p:blipFill>
        <p:spPr bwMode="auto">
          <a:xfrm>
            <a:off x="5427781" y="781473"/>
            <a:ext cx="2835456" cy="52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4">
            <a:extLst>
              <a:ext uri="{FF2B5EF4-FFF2-40B4-BE49-F238E27FC236}">
                <a16:creationId xmlns:a16="http://schemas.microsoft.com/office/drawing/2014/main" id="{A28B9009-B45B-427D-B20D-E504EE06B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8"/>
          <a:stretch/>
        </p:blipFill>
        <p:spPr bwMode="auto">
          <a:xfrm>
            <a:off x="5412584" y="778947"/>
            <a:ext cx="2844000" cy="525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36B6790-B312-4E2F-9AB3-580B3B9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>
          <a:xfrm>
            <a:off x="3945667" y="0"/>
            <a:ext cx="8371767" cy="62612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163" y="159133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首頁區塊說明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9" name="內容版面配置區 6"/>
          <p:cNvSpPr txBox="1">
            <a:spLocks/>
          </p:cNvSpPr>
          <p:nvPr/>
        </p:nvSpPr>
        <p:spPr>
          <a:xfrm>
            <a:off x="705930" y="1272053"/>
            <a:ext cx="3893489" cy="46475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主功能選單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檢索區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最新消息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輪播區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精選資源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熱門資源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新到或試用資源</a:t>
            </a:r>
          </a:p>
        </p:txBody>
      </p:sp>
      <p:sp>
        <p:nvSpPr>
          <p:cNvPr id="10" name="矩形 9"/>
          <p:cNvSpPr/>
          <p:nvPr/>
        </p:nvSpPr>
        <p:spPr>
          <a:xfrm>
            <a:off x="6745888" y="450792"/>
            <a:ext cx="2634945" cy="327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285794" y="431382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1028" y="885476"/>
            <a:ext cx="4185027" cy="1184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99020" y="2187654"/>
            <a:ext cx="3128980" cy="2026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170774" y="2187654"/>
            <a:ext cx="3122629" cy="2022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999020" y="4258078"/>
            <a:ext cx="2078840" cy="2003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77860" y="4258079"/>
            <a:ext cx="2078840" cy="2003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214563" y="4258079"/>
            <a:ext cx="2078840" cy="2003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590151" y="1263399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434676" y="2212423"/>
            <a:ext cx="299794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9542144" y="2252139"/>
            <a:ext cx="312481" cy="28782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911568" y="4271869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10153824" y="4271869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5FCE46-B3DC-402A-BABC-6258D730218D}"/>
              </a:ext>
            </a:extLst>
          </p:cNvPr>
          <p:cNvSpPr/>
          <p:nvPr/>
        </p:nvSpPr>
        <p:spPr>
          <a:xfrm>
            <a:off x="3945667" y="139148"/>
            <a:ext cx="25789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飛資得圖書館</a:t>
            </a:r>
            <a:endParaRPr lang="zh-TW" altLang="en-US" sz="2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7938507" y="4271869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首頁區塊說明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9578" y="980661"/>
            <a:ext cx="4596064" cy="6096119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zh-TW" altLang="en-US" dirty="0"/>
              <a:t>主功能選單：分別為「資料庫」、「電子期刊」、「電子書」 、「網路資源」和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「我的資源」等功能，</a:t>
            </a:r>
            <a:r>
              <a:rPr lang="zh-TW" altLang="en-US" dirty="0">
                <a:solidFill>
                  <a:srgbClr val="002060"/>
                </a:solidFill>
              </a:rPr>
              <a:t>除「我的資源」外，其餘選單為瀏覽查詢之功能</a:t>
            </a:r>
            <a:r>
              <a:rPr lang="zh-TW" altLang="en-US" dirty="0"/>
              <a:t>。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zh-TW" altLang="en-US" dirty="0"/>
              <a:t>檢索區：可查詢「資料庫」、「電子期刊」、「</a:t>
            </a:r>
            <a:r>
              <a:rPr lang="en-US" altLang="zh-TW" dirty="0"/>
              <a:t> </a:t>
            </a:r>
            <a:r>
              <a:rPr lang="zh-TW" altLang="en-US" dirty="0"/>
              <a:t>電子書</a:t>
            </a:r>
            <a:r>
              <a:rPr lang="en-US" altLang="zh-TW" dirty="0"/>
              <a:t> </a:t>
            </a:r>
            <a:r>
              <a:rPr lang="zh-TW" altLang="en-US" dirty="0"/>
              <a:t>」 、「網路資源」，使用者可依照需求進行查詢。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zh-TW" altLang="en-US" dirty="0"/>
              <a:t>最新消息：使用者可於此瀏覽本系統相關之最新訊息。</a:t>
            </a:r>
            <a:endParaRPr lang="en-US" altLang="zh-TW" dirty="0"/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zh-TW" altLang="en-US" dirty="0"/>
              <a:t>輪播區：此處會播放圖書館近期進行的活動宣傳，可點選圖片做進一步的查看。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44A5CC-0CD8-467D-AF25-D779A212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1152111"/>
            <a:ext cx="7179989" cy="39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首頁區塊說明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49" y="1069769"/>
            <a:ext cx="9991725" cy="43429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zh-TW" altLang="en-US" dirty="0"/>
              <a:t>精選資源：圖書館會於此區不定期推薦資料庫給使用者，並提供推薦資源之相關介紹及說明。點選後可直接連到該資源。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zh-TW" altLang="en-US" dirty="0"/>
              <a:t>熱門資源：此處為提供使用者近期較常點閱的資源列表，點選後可直接連到該資源。</a:t>
            </a:r>
            <a:endParaRPr lang="en-US" altLang="zh-TW" dirty="0"/>
          </a:p>
          <a:p>
            <a:pPr marL="457200" indent="-457200">
              <a:buFont typeface="+mj-lt"/>
              <a:buAutoNum type="arabicPeriod" startAt="5"/>
            </a:pPr>
            <a:r>
              <a:rPr lang="zh-TW" altLang="en-US" dirty="0"/>
              <a:t>新到或試用資源：圖書館會於此區不定期放置可供試用的資源，點選後可直接連到該資源。</a:t>
            </a:r>
          </a:p>
          <a:p>
            <a:pPr marL="457200" indent="-457200">
              <a:buFont typeface="+mj-lt"/>
              <a:buAutoNum type="arabicPeriod" startAt="5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831E3DB-5950-49A8-A5DC-4E66BBA70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4" r="8199"/>
          <a:stretch/>
        </p:blipFill>
        <p:spPr>
          <a:xfrm>
            <a:off x="1110532" y="3003101"/>
            <a:ext cx="10151210" cy="32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9EEB424-479A-4BF2-BB35-7A3A6BAC8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0352" r="24901" b="75167"/>
          <a:stretch/>
        </p:blipFill>
        <p:spPr>
          <a:xfrm>
            <a:off x="1455092" y="3558883"/>
            <a:ext cx="8696474" cy="24990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簡易檢索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75" y="1004811"/>
            <a:ext cx="11181533" cy="495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可在首頁檢索區中選擇欲查找的資源類型，並選擇欄位。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400" dirty="0"/>
              <a:t>例如，欲查找與</a:t>
            </a:r>
            <a:r>
              <a:rPr lang="en-US" altLang="zh-TW" sz="2400" dirty="0"/>
              <a:t>JCR</a:t>
            </a:r>
            <a:r>
              <a:rPr lang="zh-TW" altLang="en-US" sz="2400" dirty="0"/>
              <a:t>相關的資料庫：</a:t>
            </a:r>
            <a:endParaRPr lang="en-US" altLang="zh-TW" sz="2400" dirty="0"/>
          </a:p>
          <a:p>
            <a:pPr marL="384048" lvl="2" indent="0">
              <a:buNone/>
            </a:pPr>
            <a:r>
              <a:rPr lang="en-US" altLang="zh-TW" sz="2000" dirty="0"/>
              <a:t>Step1:</a:t>
            </a:r>
            <a:r>
              <a:rPr lang="zh-TW" altLang="en-US" sz="2000" dirty="0"/>
              <a:t>資源類型選擇</a:t>
            </a:r>
            <a:r>
              <a:rPr lang="en-US" altLang="zh-TW" sz="2000" dirty="0"/>
              <a:t>”</a:t>
            </a:r>
            <a:r>
              <a:rPr lang="zh-TW" altLang="en-US" sz="2000" dirty="0"/>
              <a:t>資料庫</a:t>
            </a:r>
            <a:r>
              <a:rPr lang="en-US" altLang="zh-TW" sz="2000" dirty="0"/>
              <a:t>”</a:t>
            </a:r>
          </a:p>
          <a:p>
            <a:pPr marL="384048" lvl="2" indent="0">
              <a:buNone/>
            </a:pPr>
            <a:r>
              <a:rPr lang="en-US" altLang="zh-TW" sz="2000" dirty="0"/>
              <a:t>Step2:</a:t>
            </a:r>
            <a:r>
              <a:rPr lang="zh-TW" altLang="en-US" sz="2000" dirty="0"/>
              <a:t>輸入</a:t>
            </a:r>
            <a:r>
              <a:rPr lang="en-US" altLang="zh-TW" sz="2000" dirty="0"/>
              <a:t>”JCR”</a:t>
            </a:r>
          </a:p>
          <a:p>
            <a:pPr marL="384048" lvl="2" indent="0">
              <a:buNone/>
            </a:pPr>
            <a:r>
              <a:rPr lang="en-US" altLang="zh-TW" sz="2000" dirty="0"/>
              <a:t>Step3:</a:t>
            </a:r>
            <a:r>
              <a:rPr lang="zh-TW" altLang="en-US" sz="2000" dirty="0"/>
              <a:t>選擇</a:t>
            </a:r>
            <a:r>
              <a:rPr lang="en-US" altLang="zh-TW" sz="2000" dirty="0"/>
              <a:t>”</a:t>
            </a:r>
            <a:r>
              <a:rPr lang="zh-TW" altLang="en-US" sz="2000" dirty="0"/>
              <a:t>不限欄位</a:t>
            </a:r>
            <a:r>
              <a:rPr lang="en-US" altLang="zh-TW" sz="2000" dirty="0"/>
              <a:t>”</a:t>
            </a:r>
          </a:p>
          <a:p>
            <a:pPr marL="384048" lvl="2" indent="0">
              <a:buNone/>
            </a:pPr>
            <a:r>
              <a:rPr lang="en-US" altLang="zh-TW" sz="2000" dirty="0"/>
              <a:t>Step4:</a:t>
            </a:r>
            <a:r>
              <a:rPr lang="zh-TW" altLang="en-US" sz="2000" dirty="0"/>
              <a:t>進行檢索，即可找到與</a:t>
            </a:r>
            <a:r>
              <a:rPr lang="en-US" altLang="zh-TW" sz="2000" dirty="0"/>
              <a:t>JCR</a:t>
            </a:r>
            <a:r>
              <a:rPr lang="zh-TW" altLang="en-US" sz="2000" dirty="0"/>
              <a:t>相關的資料庫</a:t>
            </a:r>
            <a:endParaRPr lang="en-US" altLang="zh-TW" sz="2000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2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進階檢索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8817" y="1161376"/>
            <a:ext cx="11518408" cy="495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進階檢索同簡易檢索之機制，且可套用</a:t>
            </a:r>
            <a:r>
              <a:rPr lang="zh-TW" altLang="en-US" sz="2400" dirty="0">
                <a:solidFill>
                  <a:srgbClr val="FF0000"/>
                </a:solidFill>
              </a:rPr>
              <a:t>布林邏輯</a:t>
            </a:r>
            <a:r>
              <a:rPr lang="zh-TW" altLang="en-US" sz="2400" dirty="0">
                <a:solidFill>
                  <a:schemeClr val="tx1"/>
                </a:solidFill>
              </a:rPr>
              <a:t>條件進行多條件篩選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EAEAD8-8137-42CB-86CF-2204747A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57" y="2205481"/>
            <a:ext cx="10293282" cy="34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84C4CF-51A7-48A8-914A-C4DF9E9E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9" y="1413423"/>
            <a:ext cx="6950730" cy="44661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32" y="158908"/>
            <a:ext cx="10058400" cy="662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電子資源查詢說明</a:t>
            </a:r>
            <a:r>
              <a:rPr lang="en-US" altLang="zh-TW" dirty="0"/>
              <a:t>-</a:t>
            </a:r>
            <a:r>
              <a:rPr lang="zh-TW" altLang="en-US" dirty="0"/>
              <a:t>瀏覽檢索簡目列表</a:t>
            </a:r>
          </a:p>
        </p:txBody>
      </p:sp>
      <p:sp>
        <p:nvSpPr>
          <p:cNvPr id="22" name="內容版面配置區 3"/>
          <p:cNvSpPr>
            <a:spLocks noGrp="1"/>
          </p:cNvSpPr>
          <p:nvPr>
            <p:ph idx="1"/>
          </p:nvPr>
        </p:nvSpPr>
        <p:spPr>
          <a:xfrm>
            <a:off x="7752941" y="1105468"/>
            <a:ext cx="4088158" cy="50466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檢索區：提供簡易及進階檢索功能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查詢結果分類區：為後分類，為檢索結果列表中的資料做後分類，以輔助使用者再次篩選資料。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檢索策略區：此處列出使用者檢索時點選的選項，可按“Ｘ”取消。</a:t>
            </a:r>
            <a:endParaRPr lang="en-US" altLang="zh-TW" sz="2400" dirty="0"/>
          </a:p>
          <a:p>
            <a:pPr marL="749808" lvl="1" indent="-4572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rgbClr val="002060"/>
                </a:solidFill>
              </a:rPr>
              <a:t>例如：選擇資料庫</a:t>
            </a:r>
            <a:r>
              <a:rPr lang="en-US" altLang="zh-TW" sz="2000" dirty="0">
                <a:solidFill>
                  <a:srgbClr val="002060"/>
                </a:solidFill>
              </a:rPr>
              <a:t>/</a:t>
            </a:r>
            <a:r>
              <a:rPr lang="zh-TW" altLang="en-US" sz="2000" dirty="0">
                <a:solidFill>
                  <a:srgbClr val="002060"/>
                </a:solidFill>
              </a:rPr>
              <a:t>字母</a:t>
            </a:r>
            <a:r>
              <a:rPr lang="en-US" altLang="zh-TW" sz="2000" dirty="0">
                <a:solidFill>
                  <a:srgbClr val="002060"/>
                </a:solidFill>
              </a:rPr>
              <a:t>A-To-C</a:t>
            </a:r>
            <a:r>
              <a:rPr lang="zh-TW" altLang="en-US" sz="2000" dirty="0">
                <a:solidFill>
                  <a:srgbClr val="002060"/>
                </a:solidFill>
              </a:rPr>
              <a:t>，欲回到</a:t>
            </a:r>
            <a:r>
              <a:rPr lang="en-US" altLang="zh-TW" sz="2000" dirty="0">
                <a:solidFill>
                  <a:srgbClr val="002060"/>
                </a:solidFill>
              </a:rPr>
              <a:t>”</a:t>
            </a:r>
            <a:r>
              <a:rPr lang="zh-TW" altLang="en-US" sz="2000" dirty="0">
                <a:solidFill>
                  <a:srgbClr val="002060"/>
                </a:solidFill>
              </a:rPr>
              <a:t>資料類型</a:t>
            </a:r>
            <a:r>
              <a:rPr lang="en-US" altLang="zh-TW" sz="2000" dirty="0">
                <a:solidFill>
                  <a:srgbClr val="002060"/>
                </a:solidFill>
              </a:rPr>
              <a:t>DB”</a:t>
            </a:r>
            <a:r>
              <a:rPr lang="zh-TW" altLang="en-US" sz="2000" dirty="0">
                <a:solidFill>
                  <a:srgbClr val="002060"/>
                </a:solidFill>
              </a:rPr>
              <a:t>，只要取消</a:t>
            </a:r>
            <a:r>
              <a:rPr lang="en-US" altLang="zh-TW" sz="2000" dirty="0">
                <a:solidFill>
                  <a:srgbClr val="002060"/>
                </a:solidFill>
              </a:rPr>
              <a:t>”</a:t>
            </a:r>
            <a:r>
              <a:rPr lang="zh-TW" altLang="en-US" sz="2000" dirty="0">
                <a:solidFill>
                  <a:srgbClr val="002060"/>
                </a:solidFill>
              </a:rPr>
              <a:t>字母</a:t>
            </a:r>
            <a:r>
              <a:rPr lang="en-US" altLang="zh-TW" sz="2000" dirty="0">
                <a:solidFill>
                  <a:srgbClr val="002060"/>
                </a:solidFill>
              </a:rPr>
              <a:t>A-To-C” </a:t>
            </a:r>
            <a:r>
              <a:rPr lang="zh-TW" altLang="en-US" sz="2000" dirty="0">
                <a:solidFill>
                  <a:srgbClr val="002060"/>
                </a:solidFill>
              </a:rPr>
              <a:t>即可回到上一層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調整檢索結果排列方式區：提供調整排序及每頁顯示筆數功能。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檢索結果列表：表列查詢後的清單，找到欲使用的資源，點選資源名稱及可連至該資源。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飛資得醫學資訊公司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043-AECF-475B-B8A5-B71C37CE7BCD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295041" y="1517176"/>
            <a:ext cx="5972452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77587" y="2020492"/>
            <a:ext cx="1378424" cy="1806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2662449" y="2814777"/>
            <a:ext cx="2067005" cy="3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828982" y="3117976"/>
            <a:ext cx="5438512" cy="375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828982" y="3498021"/>
            <a:ext cx="5438511" cy="251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2334904" y="1571767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903026" y="2325647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4424825" y="2651004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5318724" y="3299225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4565682" y="4049365"/>
            <a:ext cx="327546" cy="32754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1219</Words>
  <Application>Microsoft Office PowerPoint</Application>
  <PresentationFormat>寬螢幕</PresentationFormat>
  <Paragraphs>150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標楷體</vt:lpstr>
      <vt:lpstr>Arial</vt:lpstr>
      <vt:lpstr>Calibri</vt:lpstr>
      <vt:lpstr>Wingdings</vt:lpstr>
      <vt:lpstr>回顧</vt:lpstr>
      <vt:lpstr>Research Eyes 電子資源查詢系統</vt:lpstr>
      <vt:lpstr>系統簡介</vt:lpstr>
      <vt:lpstr>PowerPoint 簡報</vt:lpstr>
      <vt:lpstr>首頁區塊說明</vt:lpstr>
      <vt:lpstr>首頁區塊說明</vt:lpstr>
      <vt:lpstr>首頁區塊說明</vt:lpstr>
      <vt:lpstr>電子資源查詢說明-簡易檢索</vt:lpstr>
      <vt:lpstr>電子資源查詢說明-進階檢索</vt:lpstr>
      <vt:lpstr>電子資源查詢說明-瀏覽檢索簡目列表</vt:lpstr>
      <vt:lpstr>電子資源查詢說明-進階檢索</vt:lpstr>
      <vt:lpstr>電子資源查詢說明-瀏覽檢索</vt:lpstr>
      <vt:lpstr>電子資源查詢說明-瀏覽檢索(例:全部瀏覽)</vt:lpstr>
      <vt:lpstr>電子資源查詢說明-檢索簡目列表</vt:lpstr>
      <vt:lpstr>電子資源查詢說明-資源詳目</vt:lpstr>
      <vt:lpstr>電子資源查詢說明-個人化服務</vt:lpstr>
      <vt:lpstr>電子資源查詢說明-個人化服務(收藏)</vt:lpstr>
      <vt:lpstr>電子資源查詢說明-個人化服務(推薦)</vt:lpstr>
      <vt:lpstr>電子資源查詢說明-個人化服務(問題通報)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靜宜大學 電子資源查詢系統</dc:title>
  <dc:creator>NB018</dc:creator>
  <cp:lastModifiedBy>Bo-Xian Huang</cp:lastModifiedBy>
  <cp:revision>148</cp:revision>
  <dcterms:created xsi:type="dcterms:W3CDTF">2017-09-06T13:29:44Z</dcterms:created>
  <dcterms:modified xsi:type="dcterms:W3CDTF">2024-07-18T03:58:28Z</dcterms:modified>
</cp:coreProperties>
</file>